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66" r:id="rId3"/>
    <p:sldId id="268" r:id="rId4"/>
    <p:sldId id="269" r:id="rId5"/>
    <p:sldId id="275" r:id="rId6"/>
    <p:sldId id="267" r:id="rId7"/>
    <p:sldId id="272" r:id="rId8"/>
    <p:sldId id="277" r:id="rId9"/>
    <p:sldId id="298" r:id="rId10"/>
    <p:sldId id="306" r:id="rId11"/>
    <p:sldId id="274" r:id="rId12"/>
    <p:sldId id="302" r:id="rId13"/>
    <p:sldId id="305" r:id="rId14"/>
    <p:sldId id="318" r:id="rId15"/>
    <p:sldId id="300" r:id="rId16"/>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FFFF00"/>
    <a:srgbClr val="B2B2B2"/>
    <a:srgbClr val="FF0066"/>
    <a:srgbClr val="FF99FF"/>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18" autoAdjust="0"/>
    <p:restoredTop sz="97869" autoAdjust="0"/>
  </p:normalViewPr>
  <p:slideViewPr>
    <p:cSldViewPr snapToGrid="0">
      <p:cViewPr>
        <p:scale>
          <a:sx n="77" d="100"/>
          <a:sy n="77" d="100"/>
        </p:scale>
        <p:origin x="-1152" y="192"/>
      </p:cViewPr>
      <p:guideLst>
        <p:guide orient="horz" pos="2160"/>
        <p:guide pos="2880"/>
      </p:guideLst>
    </p:cSldViewPr>
  </p:slideViewPr>
  <p:notesTextViewPr>
    <p:cViewPr>
      <p:scale>
        <a:sx n="1" d="1"/>
        <a:sy n="1" d="1"/>
      </p:scale>
      <p:origin x="0" y="0"/>
    </p:cViewPr>
  </p:notesTextViewPr>
  <p:sorterViewPr>
    <p:cViewPr>
      <p:scale>
        <a:sx n="194" d="100"/>
        <a:sy n="194" d="100"/>
      </p:scale>
      <p:origin x="0" y="-162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37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1"/>
            <a:ext cx="2945659" cy="493712"/>
          </a:xfrm>
          <a:prstGeom prst="rect">
            <a:avLst/>
          </a:prstGeom>
        </p:spPr>
        <p:txBody>
          <a:bodyPr vert="horz" lIns="91440" tIns="45720" rIns="91440" bIns="45720" rtlCol="0"/>
          <a:lstStyle>
            <a:lvl1pPr algn="r">
              <a:defRPr sz="1200"/>
            </a:lvl1pPr>
          </a:lstStyle>
          <a:p>
            <a:fld id="{ECD0CA6F-7080-453B-BE8F-597B5902A50C}" type="datetimeFigureOut">
              <a:rPr lang="de-DE" smtClean="0"/>
              <a:t>08.11.2018</a:t>
            </a:fld>
            <a:endParaRPr lang="de-DE"/>
          </a:p>
        </p:txBody>
      </p:sp>
      <p:sp>
        <p:nvSpPr>
          <p:cNvPr id="4" name="Folienbildplatzhalt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2"/>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378824"/>
            <a:ext cx="2945659" cy="49371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378824"/>
            <a:ext cx="2945659" cy="493712"/>
          </a:xfrm>
          <a:prstGeom prst="rect">
            <a:avLst/>
          </a:prstGeom>
        </p:spPr>
        <p:txBody>
          <a:bodyPr vert="horz" lIns="91440" tIns="45720" rIns="91440" bIns="45720" rtlCol="0" anchor="b"/>
          <a:lstStyle>
            <a:lvl1pPr algn="r">
              <a:defRPr sz="1200"/>
            </a:lvl1pPr>
          </a:lstStyle>
          <a:p>
            <a:fld id="{CFB46D56-C30E-4118-AE9F-9A9EDDAF61C0}" type="slidenum">
              <a:rPr lang="de-DE" smtClean="0"/>
              <a:t>‹Nr.›</a:t>
            </a:fld>
            <a:endParaRPr lang="de-DE"/>
          </a:p>
        </p:txBody>
      </p:sp>
    </p:spTree>
    <p:extLst>
      <p:ext uri="{BB962C8B-B14F-4D97-AF65-F5344CB8AC3E}">
        <p14:creationId xmlns:p14="http://schemas.microsoft.com/office/powerpoint/2010/main" val="607499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80F2E2D4-0B69-4109-955D-06AC62010AB6}" type="datetime2">
              <a:rPr lang="de-DE" smtClean="0"/>
              <a:t>Donnerstag, 8. November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52762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58562CF-6E58-428E-BB59-C28125A2E74C}" type="datetime2">
              <a:rPr lang="de-DE" smtClean="0"/>
              <a:t>Donnerstag, 8. November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4082322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5338995-25AC-43EE-B741-9A478D40E6D6}" type="datetime2">
              <a:rPr lang="de-DE" smtClean="0"/>
              <a:t>Donnerstag, 8. November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968055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31FFCAB-3FFD-4D5F-B6AD-A88392CD482A}" type="datetime2">
              <a:rPr lang="de-DE" smtClean="0"/>
              <a:t>Donnerstag, 8. November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556755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059835E1-7DCE-404F-8776-3153CF2F3F7A}" type="datetime2">
              <a:rPr lang="de-DE" smtClean="0"/>
              <a:t>Donnerstag, 8. November 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1393729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B38869B2-E3B0-4CD9-9822-46F78BEDBD5E}" type="datetime2">
              <a:rPr lang="de-DE" smtClean="0"/>
              <a:t>Donnerstag, 8. November 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1289542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68E88B3-1E92-4EB6-9D11-514449D1B810}" type="datetime2">
              <a:rPr lang="de-DE" smtClean="0"/>
              <a:t>Donnerstag, 8. November 2018</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670055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A46AD418-C4F9-43E7-852F-38E5C1A98F62}" type="datetime2">
              <a:rPr lang="de-DE" smtClean="0"/>
              <a:t>Donnerstag, 8. November 2018</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256817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6F427A4-32B5-4839-A5CC-1C840483B6E5}" type="datetime2">
              <a:rPr lang="de-DE" smtClean="0"/>
              <a:t>Donnerstag, 8. November 2018</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152997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7A6A97C-9212-4F59-A0EF-D718E7ADFFC5}" type="datetime2">
              <a:rPr lang="de-DE" smtClean="0"/>
              <a:t>Donnerstag, 8. November 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831541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6676F34B-C6EE-4AF1-AD31-0B242F882D71}" type="datetime2">
              <a:rPr lang="de-DE" smtClean="0"/>
              <a:t>Donnerstag, 8. November 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39D13F-36DC-4747-A446-3AB8D0427638}" type="slidenum">
              <a:rPr lang="de-DE" smtClean="0"/>
              <a:t>‹Nr.›</a:t>
            </a:fld>
            <a:endParaRPr lang="de-DE"/>
          </a:p>
        </p:txBody>
      </p:sp>
    </p:spTree>
    <p:extLst>
      <p:ext uri="{BB962C8B-B14F-4D97-AF65-F5344CB8AC3E}">
        <p14:creationId xmlns:p14="http://schemas.microsoft.com/office/powerpoint/2010/main" val="2043355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C3703-9F4B-4892-938B-FBA7BF336041}" type="datetime2">
              <a:rPr lang="de-DE" smtClean="0"/>
              <a:t>Donnerstag, 8. November 2018</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39D13F-36DC-4747-A446-3AB8D0427638}" type="slidenum">
              <a:rPr lang="de-DE" smtClean="0"/>
              <a:t>‹Nr.›</a:t>
            </a:fld>
            <a:endParaRPr lang="de-DE"/>
          </a:p>
        </p:txBody>
      </p:sp>
    </p:spTree>
    <p:extLst>
      <p:ext uri="{BB962C8B-B14F-4D97-AF65-F5344CB8AC3E}">
        <p14:creationId xmlns:p14="http://schemas.microsoft.com/office/powerpoint/2010/main" val="1517756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hyperlink" Target="https://creativecommons.org/licenses/by/4.0/legalcode" TargetMode="External"/><Relationship Id="rId4" Type="http://schemas.openxmlformats.org/officeDocument/2006/relationships/hyperlink" Target="http://www.dnalc.org/resources/animations/restriction.html"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ki/File:PUC18SH_Plasmid.jpg" TargetMode="External"/><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a:t>
            </a:fld>
            <a:endParaRPr lang="de-DE"/>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1</a:t>
            </a:r>
            <a:r>
              <a:rPr lang="de-DE" smtClean="0"/>
              <a:t>, Sterne 2</a:t>
            </a:r>
            <a:endParaRPr lang="de-DE" dirty="0"/>
          </a:p>
        </p:txBody>
      </p:sp>
      <p:sp>
        <p:nvSpPr>
          <p:cNvPr id="11" name="Text Box 5"/>
          <p:cNvSpPr txBox="1">
            <a:spLocks noChangeArrowheads="1"/>
          </p:cNvSpPr>
          <p:nvPr/>
        </p:nvSpPr>
        <p:spPr bwMode="auto">
          <a:xfrm>
            <a:off x="385073" y="1052736"/>
            <a:ext cx="563167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de-DE" altLang="de-DE" sz="1600" b="1" dirty="0">
                <a:latin typeface="Arial" panose="020B0604020202020204" pitchFamily="34" charset="0"/>
                <a:cs typeface="Arial" panose="020B0604020202020204" pitchFamily="34" charset="0"/>
              </a:rPr>
              <a:t>Palindrome erkennen</a:t>
            </a:r>
          </a:p>
          <a:p>
            <a:pPr eaLnBrk="1" hangingPunct="1">
              <a:spcBef>
                <a:spcPct val="0"/>
              </a:spcBef>
              <a:buFontTx/>
              <a:buNone/>
            </a:pPr>
            <a:endParaRPr lang="de-DE" altLang="de-DE" sz="1200" dirty="0">
              <a:latin typeface="Arial" panose="020B0604020202020204" pitchFamily="34" charset="0"/>
              <a:cs typeface="Arial" panose="020B0604020202020204" pitchFamily="34" charset="0"/>
            </a:endParaRPr>
          </a:p>
          <a:p>
            <a:pPr eaLnBrk="1" hangingPunct="1">
              <a:spcBef>
                <a:spcPct val="0"/>
              </a:spcBef>
              <a:buFontTx/>
              <a:buNone/>
            </a:pPr>
            <a:r>
              <a:rPr lang="de-DE" altLang="de-DE" sz="1400" dirty="0">
                <a:latin typeface="Arial" panose="020B0604020202020204" pitchFamily="34" charset="0"/>
                <a:cs typeface="Arial" panose="020B0604020202020204" pitchFamily="34" charset="0"/>
              </a:rPr>
              <a:t>Ergänzen Sie folgende Satz-Palindrome! </a:t>
            </a:r>
          </a:p>
          <a:p>
            <a:pPr eaLnBrk="1" hangingPunct="1">
              <a:spcBef>
                <a:spcPct val="0"/>
              </a:spcBef>
              <a:buFontTx/>
              <a:buNone/>
            </a:pPr>
            <a:endParaRPr lang="de-DE" altLang="de-DE" sz="1200" dirty="0">
              <a:latin typeface="Arial" panose="020B0604020202020204" pitchFamily="34" charset="0"/>
              <a:cs typeface="Arial" panose="020B0604020202020204" pitchFamily="34" charset="0"/>
            </a:endParaRPr>
          </a:p>
          <a:p>
            <a:pPr>
              <a:spcBef>
                <a:spcPct val="0"/>
              </a:spcBef>
              <a:buNone/>
            </a:pPr>
            <a:r>
              <a:rPr lang="de-DE" sz="1400" b="1" dirty="0">
                <a:latin typeface="Arial" panose="020B0604020202020204" pitchFamily="34" charset="0"/>
                <a:cs typeface="Arial" panose="020B0604020202020204" pitchFamily="34" charset="0"/>
              </a:rPr>
              <a:t>1. Erika feuert nur ....... ......	   2.  O Genie, der Herr e.... .... ...</a:t>
            </a:r>
            <a:endParaRPr lang="de-DE" sz="1400"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1600" dirty="0">
              <a:latin typeface="Arial" panose="020B0604020202020204" pitchFamily="34" charset="0"/>
              <a:cs typeface="Arial" panose="020B0604020202020204" pitchFamily="34" charset="0"/>
            </a:endParaRPr>
          </a:p>
          <a:p>
            <a:pPr>
              <a:spcBef>
                <a:spcPct val="0"/>
              </a:spcBef>
              <a:buNone/>
            </a:pPr>
            <a:r>
              <a:rPr lang="de-DE" altLang="de-DE" sz="1600" b="1" dirty="0">
                <a:latin typeface="Arial" panose="020B0604020202020204" pitchFamily="34" charset="0"/>
                <a:cs typeface="Arial" panose="020B0604020202020204" pitchFamily="34" charset="0"/>
              </a:rPr>
              <a:t>DNA-Palindrome</a:t>
            </a:r>
          </a:p>
          <a:p>
            <a:pPr eaLnBrk="1" hangingPunct="1">
              <a:spcBef>
                <a:spcPct val="0"/>
              </a:spcBef>
              <a:buFontTx/>
              <a:buNone/>
            </a:pPr>
            <a:endParaRPr lang="de-DE" altLang="de-DE" sz="1600" dirty="0">
              <a:latin typeface="Arial" panose="020B0604020202020204" pitchFamily="34" charset="0"/>
              <a:cs typeface="Arial" panose="020B0604020202020204" pitchFamily="34" charset="0"/>
            </a:endParaRPr>
          </a:p>
          <a:p>
            <a:pPr eaLnBrk="1" hangingPunct="1">
              <a:spcBef>
                <a:spcPct val="0"/>
              </a:spcBef>
              <a:buFontTx/>
              <a:buNone/>
            </a:pPr>
            <a:r>
              <a:rPr lang="de-DE" altLang="de-DE" sz="1400" dirty="0">
                <a:latin typeface="Arial" panose="020B0604020202020204" pitchFamily="34" charset="0"/>
                <a:cs typeface="Arial" panose="020B0604020202020204" pitchFamily="34" charset="0"/>
              </a:rPr>
              <a:t>Ergänzen Sie die unvollständigen DNA-Palindrome!  </a:t>
            </a:r>
            <a:endParaRPr lang="de-DE" altLang="de-DE" sz="1400" dirty="0" smtClean="0">
              <a:latin typeface="Arial" panose="020B0604020202020204" pitchFamily="34" charset="0"/>
              <a:cs typeface="Arial" panose="020B0604020202020204" pitchFamily="34" charset="0"/>
            </a:endParaRPr>
          </a:p>
          <a:p>
            <a:pPr eaLnBrk="1" hangingPunct="1">
              <a:spcBef>
                <a:spcPct val="0"/>
              </a:spcBef>
              <a:buFontTx/>
              <a:buNone/>
            </a:pPr>
            <a:r>
              <a:rPr lang="de-DE" altLang="de-DE" sz="1400" dirty="0" smtClean="0">
                <a:latin typeface="Arial" panose="020B0604020202020204" pitchFamily="34" charset="0"/>
                <a:cs typeface="Arial" panose="020B0604020202020204" pitchFamily="34" charset="0"/>
              </a:rPr>
              <a:t>Berücksichtigen </a:t>
            </a:r>
            <a:r>
              <a:rPr lang="de-DE" altLang="de-DE" sz="1400" dirty="0">
                <a:latin typeface="Arial" panose="020B0604020202020204" pitchFamily="34" charset="0"/>
                <a:cs typeface="Arial" panose="020B0604020202020204" pitchFamily="34" charset="0"/>
              </a:rPr>
              <a:t>Sie:  R = A oder G;   Y = C oder T;   W = A oder </a:t>
            </a:r>
            <a:r>
              <a:rPr lang="de-DE" altLang="de-DE" sz="1400" dirty="0" smtClean="0">
                <a:latin typeface="Arial" panose="020B0604020202020204" pitchFamily="34" charset="0"/>
                <a:cs typeface="Arial" panose="020B0604020202020204" pitchFamily="34" charset="0"/>
              </a:rPr>
              <a:t>T</a:t>
            </a:r>
            <a:endParaRPr lang="de-DE" altLang="de-DE" sz="1400"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1200" dirty="0" smtClean="0">
              <a:latin typeface="Arial" panose="020B0604020202020204" pitchFamily="34" charset="0"/>
              <a:cs typeface="Arial" panose="020B0604020202020204" pitchFamily="34" charset="0"/>
            </a:endParaRPr>
          </a:p>
          <a:p>
            <a:pPr eaLnBrk="1" hangingPunct="1">
              <a:spcBef>
                <a:spcPct val="0"/>
              </a:spcBef>
              <a:buFontTx/>
              <a:buNone/>
            </a:pPr>
            <a:endParaRPr lang="de-DE" altLang="de-DE" sz="1200"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1200" dirty="0">
              <a:latin typeface="Arial" panose="020B0604020202020204" pitchFamily="34" charset="0"/>
              <a:cs typeface="Arial" panose="020B0604020202020204" pitchFamily="34" charset="0"/>
            </a:endParaRPr>
          </a:p>
          <a:p>
            <a:pPr eaLnBrk="1" hangingPunct="1">
              <a:spcBef>
                <a:spcPct val="0"/>
              </a:spcBef>
              <a:buFontTx/>
              <a:buNone/>
            </a:pPr>
            <a:r>
              <a:rPr lang="de-DE" altLang="de-DE" sz="1200" b="1" dirty="0">
                <a:latin typeface="Arial" panose="020B0604020202020204" pitchFamily="34" charset="0"/>
                <a:cs typeface="Arial" panose="020B0604020202020204" pitchFamily="34" charset="0"/>
              </a:rPr>
              <a:t>G T </a:t>
            </a:r>
            <a:r>
              <a:rPr lang="de-DE" altLang="de-DE" sz="1200" b="1" dirty="0" err="1">
                <a:latin typeface="Arial" panose="020B0604020202020204" pitchFamily="34" charset="0"/>
                <a:cs typeface="Arial" panose="020B0604020202020204" pitchFamily="34" charset="0"/>
              </a:rPr>
              <a:t>T</a:t>
            </a:r>
            <a:r>
              <a:rPr lang="de-DE" altLang="de-DE" sz="1200" b="1" dirty="0">
                <a:latin typeface="Arial" panose="020B0604020202020204" pitchFamily="34" charset="0"/>
                <a:cs typeface="Arial" panose="020B0604020202020204" pitchFamily="34" charset="0"/>
              </a:rPr>
              <a:t> . . .	 C T G . . . 	G A . . . . 	G C . . T . . .	</a:t>
            </a:r>
          </a:p>
          <a:p>
            <a:pP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eaLnBrk="1" hangingPunct="1">
              <a:spcBef>
                <a:spcPct val="0"/>
              </a:spcBef>
              <a:buFontTx/>
              <a:buNone/>
            </a:pPr>
            <a:r>
              <a:rPr lang="de-DE" altLang="de-DE" sz="1200" b="1" dirty="0">
                <a:latin typeface="Arial" panose="020B0604020202020204" pitchFamily="34" charset="0"/>
                <a:cs typeface="Arial" panose="020B0604020202020204" pitchFamily="34" charset="0"/>
              </a:rPr>
              <a:t>. . . . . .	 . . . . . . 	. . . G . .  	. . . . . G . .</a:t>
            </a:r>
          </a:p>
          <a:p>
            <a:pP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eaLnBrk="1" hangingPunct="1">
              <a:spcBef>
                <a:spcPct val="0"/>
              </a:spcBef>
              <a:buFontTx/>
              <a:buNone/>
            </a:pPr>
            <a:r>
              <a:rPr lang="de-DE" altLang="de-DE" sz="1200" b="1" dirty="0">
                <a:latin typeface="Arial" panose="020B0604020202020204" pitchFamily="34" charset="0"/>
                <a:cs typeface="Arial" panose="020B0604020202020204" pitchFamily="34" charset="0"/>
              </a:rPr>
              <a:t>G A </a:t>
            </a:r>
            <a:r>
              <a:rPr lang="de-DE" altLang="de-DE" sz="1200" b="1" dirty="0" err="1">
                <a:latin typeface="Arial" panose="020B0604020202020204" pitchFamily="34" charset="0"/>
                <a:cs typeface="Arial" panose="020B0604020202020204" pitchFamily="34" charset="0"/>
              </a:rPr>
              <a:t>A</a:t>
            </a:r>
            <a:r>
              <a:rPr lang="de-DE" altLang="de-DE" sz="1200" b="1" dirty="0">
                <a:latin typeface="Arial" panose="020B0604020202020204" pitchFamily="34" charset="0"/>
                <a:cs typeface="Arial" panose="020B0604020202020204" pitchFamily="34" charset="0"/>
              </a:rPr>
              <a:t> . . .	 . . . . . . 	. G . . . . 	G </a:t>
            </a:r>
            <a:r>
              <a:rPr lang="de-DE" altLang="de-DE" sz="1200" b="1" dirty="0" err="1">
                <a:latin typeface="Arial" panose="020B0604020202020204" pitchFamily="34" charset="0"/>
                <a:cs typeface="Arial" panose="020B0604020202020204" pitchFamily="34" charset="0"/>
              </a:rPr>
              <a:t>G</a:t>
            </a:r>
            <a:r>
              <a:rPr lang="de-DE" altLang="de-DE" sz="1200" b="1" dirty="0">
                <a:latin typeface="Arial" panose="020B0604020202020204" pitchFamily="34" charset="0"/>
                <a:cs typeface="Arial" panose="020B0604020202020204" pitchFamily="34" charset="0"/>
              </a:rPr>
              <a:t> . . . .</a:t>
            </a:r>
          </a:p>
          <a:p>
            <a:pP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eaLnBrk="1" hangingPunct="1">
              <a:spcBef>
                <a:spcPct val="0"/>
              </a:spcBef>
              <a:buFontTx/>
              <a:buNone/>
            </a:pPr>
            <a:r>
              <a:rPr lang="de-DE" altLang="de-DE" sz="1200" b="1" dirty="0">
                <a:latin typeface="Arial" panose="020B0604020202020204" pitchFamily="34" charset="0"/>
                <a:cs typeface="Arial" panose="020B0604020202020204" pitchFamily="34" charset="0"/>
              </a:rPr>
              <a:t>. . . . . . 	 . . . G A C 	. . . G . G  	. . . Y . .</a:t>
            </a:r>
          </a:p>
          <a:p>
            <a:pP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eaLnBrk="1" hangingPunct="1">
              <a:spcBef>
                <a:spcPct val="0"/>
              </a:spcBef>
              <a:buFontTx/>
              <a:buNone/>
            </a:pPr>
            <a:r>
              <a:rPr lang="de-DE" altLang="de-DE" sz="1200" b="1" dirty="0">
                <a:latin typeface="Arial" panose="020B0604020202020204" pitchFamily="34" charset="0"/>
                <a:cs typeface="Arial" panose="020B0604020202020204" pitchFamily="34" charset="0"/>
              </a:rPr>
              <a:t>. . . . . . 	G </a:t>
            </a:r>
            <a:r>
              <a:rPr lang="de-DE" altLang="de-DE" sz="1200" b="1" dirty="0" err="1">
                <a:latin typeface="Arial" panose="020B0604020202020204" pitchFamily="34" charset="0"/>
                <a:cs typeface="Arial" panose="020B0604020202020204" pitchFamily="34" charset="0"/>
              </a:rPr>
              <a:t>G</a:t>
            </a:r>
            <a:r>
              <a:rPr lang="de-DE" altLang="de-DE" sz="1200" b="1" dirty="0">
                <a:latin typeface="Arial" panose="020B0604020202020204" pitchFamily="34" charset="0"/>
                <a:cs typeface="Arial" panose="020B0604020202020204" pitchFamily="34" charset="0"/>
              </a:rPr>
              <a:t> . . . . 	. . . . G A 	W C . . . .</a:t>
            </a:r>
          </a:p>
          <a:p>
            <a:pPr eaLnBrk="1" hangingPunct="1">
              <a:spcBef>
                <a:spcPct val="0"/>
              </a:spcBef>
              <a:buFontTx/>
              <a:buNone/>
            </a:pPr>
            <a:endParaRPr lang="de-DE" altLang="de-DE" sz="1200" b="1" dirty="0">
              <a:latin typeface="Arial" panose="020B0604020202020204" pitchFamily="34" charset="0"/>
              <a:cs typeface="Arial" panose="020B0604020202020204" pitchFamily="34" charset="0"/>
            </a:endParaRPr>
          </a:p>
          <a:p>
            <a:pPr eaLnBrk="1" hangingPunct="1">
              <a:spcBef>
                <a:spcPct val="0"/>
              </a:spcBef>
              <a:buFontTx/>
              <a:buNone/>
            </a:pPr>
            <a:r>
              <a:rPr lang="de-DE" altLang="de-DE" sz="1200" b="1" dirty="0">
                <a:latin typeface="Arial" panose="020B0604020202020204" pitchFamily="34" charset="0"/>
                <a:cs typeface="Arial" panose="020B0604020202020204" pitchFamily="34" charset="0"/>
              </a:rPr>
              <a:t>. . . G A </a:t>
            </a:r>
            <a:r>
              <a:rPr lang="de-DE" altLang="de-DE" sz="1200" b="1" dirty="0" err="1">
                <a:latin typeface="Arial" panose="020B0604020202020204" pitchFamily="34" charset="0"/>
                <a:cs typeface="Arial" panose="020B0604020202020204" pitchFamily="34" charset="0"/>
              </a:rPr>
              <a:t>A</a:t>
            </a:r>
            <a:r>
              <a:rPr lang="de-DE" altLang="de-DE" sz="1200" b="1" dirty="0">
                <a:latin typeface="Arial" panose="020B0604020202020204" pitchFamily="34" charset="0"/>
                <a:cs typeface="Arial" panose="020B0604020202020204" pitchFamily="34" charset="0"/>
              </a:rPr>
              <a:t> 	. . . A . . 	. . A . . . 	. . . G . .</a:t>
            </a:r>
          </a:p>
        </p:txBody>
      </p:sp>
      <p:sp>
        <p:nvSpPr>
          <p:cNvPr id="3" name="Textfeld 2"/>
          <p:cNvSpPr txBox="1"/>
          <p:nvPr/>
        </p:nvSpPr>
        <p:spPr>
          <a:xfrm>
            <a:off x="8116436" y="639969"/>
            <a:ext cx="920060" cy="276999"/>
          </a:xfrm>
          <a:prstGeom prst="rect">
            <a:avLst/>
          </a:prstGeom>
          <a:noFill/>
        </p:spPr>
        <p:txBody>
          <a:bodyPr wrap="none" rtlCol="0">
            <a:spAutoFit/>
          </a:bodyPr>
          <a:lstStyle/>
          <a:p>
            <a:r>
              <a:rPr lang="de-DE" sz="1200" dirty="0"/>
              <a:t>Arbeitsblatt</a:t>
            </a:r>
          </a:p>
        </p:txBody>
      </p:sp>
    </p:spTree>
    <p:extLst>
      <p:ext uri="{BB962C8B-B14F-4D97-AF65-F5344CB8AC3E}">
        <p14:creationId xmlns:p14="http://schemas.microsoft.com/office/powerpoint/2010/main" val="609923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10</a:t>
            </a:fld>
            <a:endParaRPr lang="de-DE" dirty="0"/>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7, Sterne 3</a:t>
            </a:r>
            <a:endParaRPr lang="de-DE" dirty="0"/>
          </a:p>
        </p:txBody>
      </p:sp>
      <p:sp>
        <p:nvSpPr>
          <p:cNvPr id="20" name="Textfeld 19"/>
          <p:cNvSpPr txBox="1"/>
          <p:nvPr/>
        </p:nvSpPr>
        <p:spPr>
          <a:xfrm>
            <a:off x="8008624" y="639969"/>
            <a:ext cx="920060" cy="276999"/>
          </a:xfrm>
          <a:prstGeom prst="rect">
            <a:avLst/>
          </a:prstGeom>
          <a:noFill/>
        </p:spPr>
        <p:txBody>
          <a:bodyPr wrap="none" rtlCol="0">
            <a:spAutoFit/>
          </a:bodyPr>
          <a:lstStyle/>
          <a:p>
            <a:r>
              <a:rPr lang="de-DE" sz="1200" dirty="0"/>
              <a:t>Arbeitsblatt</a:t>
            </a:r>
          </a:p>
        </p:txBody>
      </p:sp>
      <p:sp>
        <p:nvSpPr>
          <p:cNvPr id="25" name="Rechteck 6"/>
          <p:cNvSpPr>
            <a:spLocks noChangeArrowheads="1"/>
          </p:cNvSpPr>
          <p:nvPr/>
        </p:nvSpPr>
        <p:spPr bwMode="auto">
          <a:xfrm>
            <a:off x="414929" y="1079500"/>
            <a:ext cx="8473420" cy="580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150000"/>
              </a:lnSpc>
              <a:spcBef>
                <a:spcPct val="0"/>
              </a:spcBef>
              <a:buNone/>
            </a:pPr>
            <a:r>
              <a:rPr lang="de-DE" altLang="de-DE" sz="1600" b="1" dirty="0">
                <a:latin typeface="Arial" panose="020B0604020202020204" pitchFamily="34" charset="0"/>
                <a:cs typeface="Arial" panose="020B0604020202020204" pitchFamily="34" charset="0"/>
              </a:rPr>
              <a:t>Sonderformen von Erkennungssequenzen</a:t>
            </a:r>
            <a:endParaRPr lang="de-DE" altLang="de-DE" sz="600" b="1" dirty="0">
              <a:latin typeface="Arial" panose="020B0604020202020204" pitchFamily="34" charset="0"/>
              <a:cs typeface="Arial" panose="020B0604020202020204" pitchFamily="34" charset="0"/>
            </a:endParaRPr>
          </a:p>
          <a:p>
            <a:pPr>
              <a:lnSpc>
                <a:spcPct val="150000"/>
              </a:lnSpc>
              <a:buNone/>
            </a:pPr>
            <a:r>
              <a:rPr lang="de-DE" sz="1400" b="1" dirty="0">
                <a:latin typeface="Arial" panose="020B0604020202020204" pitchFamily="34" charset="0"/>
                <a:cs typeface="Arial" panose="020B0604020202020204" pitchFamily="34" charset="0"/>
              </a:rPr>
              <a:t>Neben den gebräuchlichen REs vom Typ II , deren Erkennungssequenzen im Allgemeinen 4, 6 oder 8 </a:t>
            </a:r>
            <a:r>
              <a:rPr lang="de-DE" sz="1400" b="1" dirty="0" err="1">
                <a:latin typeface="Arial" panose="020B0604020202020204" pitchFamily="34" charset="0"/>
                <a:cs typeface="Arial" panose="020B0604020202020204" pitchFamily="34" charset="0"/>
              </a:rPr>
              <a:t>Bp</a:t>
            </a:r>
            <a:r>
              <a:rPr lang="de-DE" sz="1400" b="1" dirty="0">
                <a:latin typeface="Arial" panose="020B0604020202020204" pitchFamily="34" charset="0"/>
                <a:cs typeface="Arial" panose="020B0604020202020204" pitchFamily="34" charset="0"/>
              </a:rPr>
              <a:t> lange Palindrome sind, gibt es auch noch weitere REs vom Typ II, die ungewöhnliche Erkennungssequenzen aufweisen.</a:t>
            </a:r>
          </a:p>
          <a:p>
            <a:pPr>
              <a:lnSpc>
                <a:spcPct val="150000"/>
              </a:lnSpc>
              <a:buNone/>
            </a:pPr>
            <a:endParaRPr lang="de-DE" altLang="de-DE" sz="400" b="1" dirty="0">
              <a:latin typeface="Arial" panose="020B0604020202020204" pitchFamily="34" charset="0"/>
              <a:cs typeface="Arial" panose="020B0604020202020204" pitchFamily="34" charset="0"/>
            </a:endParaRPr>
          </a:p>
          <a:p>
            <a:pPr>
              <a:lnSpc>
                <a:spcPct val="150000"/>
              </a:lnSpc>
              <a:buNone/>
            </a:pPr>
            <a:r>
              <a:rPr lang="de-DE" altLang="de-DE" sz="1400" b="1" dirty="0">
                <a:latin typeface="Arial" panose="020B0604020202020204" pitchFamily="34" charset="0"/>
                <a:cs typeface="Arial" panose="020B0604020202020204" pitchFamily="34" charset="0"/>
              </a:rPr>
              <a:t>Untersuchen Sie die unten aufgeführten „Sonderlinge“ auf ihre Besonderheiten (</a:t>
            </a:r>
            <a:r>
              <a:rPr lang="de-DE" altLang="de-DE" sz="1400" b="1" dirty="0" smtClean="0">
                <a:latin typeface="Arial" panose="020B0604020202020204" pitchFamily="34" charset="0"/>
                <a:cs typeface="Arial" panose="020B0604020202020204" pitchFamily="34" charset="0"/>
              </a:rPr>
              <a:t>W = </a:t>
            </a:r>
            <a:r>
              <a:rPr lang="de-DE" altLang="de-DE" sz="1400" b="1" dirty="0">
                <a:latin typeface="Arial" panose="020B0604020202020204" pitchFamily="34" charset="0"/>
                <a:cs typeface="Arial" panose="020B0604020202020204" pitchFamily="34" charset="0"/>
              </a:rPr>
              <a:t>A oder T; N = A oder C oder G oder T). Fassen Sie Ihre Ergebnisse auf der rechten Seite kurz zusammen!</a:t>
            </a:r>
          </a:p>
          <a:p>
            <a:pPr>
              <a:lnSpc>
                <a:spcPct val="150000"/>
              </a:lnSpc>
              <a:buNone/>
            </a:pPr>
            <a:endParaRPr lang="de-DE" altLang="de-DE" sz="700" b="1" dirty="0">
              <a:latin typeface="Arial" panose="020B0604020202020204" pitchFamily="34" charset="0"/>
              <a:cs typeface="Arial" panose="020B0604020202020204" pitchFamily="34" charset="0"/>
            </a:endParaRPr>
          </a:p>
          <a:p>
            <a:pPr>
              <a:lnSpc>
                <a:spcPct val="150000"/>
              </a:lnSpc>
              <a:buNone/>
            </a:pPr>
            <a:r>
              <a:rPr lang="de-DE" altLang="de-DE" sz="1600" b="1" dirty="0">
                <a:latin typeface="Arial" panose="020B0604020202020204" pitchFamily="34" charset="0"/>
                <a:cs typeface="Arial" panose="020B0604020202020204" pitchFamily="34" charset="0"/>
              </a:rPr>
              <a:t>RE-Name     Sequenz                       Bewertung                </a:t>
            </a:r>
          </a:p>
          <a:p>
            <a:pPr>
              <a:lnSpc>
                <a:spcPct val="150000"/>
              </a:lnSpc>
              <a:buNone/>
            </a:pPr>
            <a:r>
              <a:rPr lang="de-DE" altLang="de-DE" sz="1500" b="1" dirty="0" err="1">
                <a:latin typeface="Arial" panose="020B0604020202020204" pitchFamily="34" charset="0"/>
                <a:cs typeface="Arial" panose="020B0604020202020204" pitchFamily="34" charset="0"/>
              </a:rPr>
              <a:t>SexAI</a:t>
            </a:r>
            <a:r>
              <a:rPr lang="de-DE" altLang="de-DE" sz="1500" b="1" dirty="0">
                <a:latin typeface="Arial" panose="020B0604020202020204" pitchFamily="34" charset="0"/>
                <a:cs typeface="Arial" panose="020B0604020202020204" pitchFamily="34" charset="0"/>
              </a:rPr>
              <a:t>	 </a:t>
            </a:r>
            <a:r>
              <a:rPr lang="de-DE" altLang="de-DE" sz="1500" b="1" dirty="0" smtClean="0">
                <a:latin typeface="Arial" panose="020B0604020202020204" pitchFamily="34" charset="0"/>
                <a:cs typeface="Arial" panose="020B0604020202020204" pitchFamily="34" charset="0"/>
              </a:rPr>
              <a:t>     A/CCWGGT</a:t>
            </a:r>
            <a:r>
              <a:rPr lang="de-DE" altLang="de-DE" sz="1500" b="1" dirty="0">
                <a:latin typeface="Arial" panose="020B0604020202020204" pitchFamily="34" charset="0"/>
                <a:cs typeface="Arial" panose="020B0604020202020204" pitchFamily="34" charset="0"/>
              </a:rPr>
              <a:t>	</a:t>
            </a:r>
            <a:r>
              <a:rPr lang="de-DE" altLang="de-DE" sz="1500" b="1" dirty="0">
                <a:solidFill>
                  <a:schemeClr val="bg1"/>
                </a:solidFill>
                <a:latin typeface="Arial" panose="020B0604020202020204" pitchFamily="34" charset="0"/>
                <a:cs typeface="Arial" panose="020B0604020202020204" pitchFamily="34" charset="0"/>
              </a:rPr>
              <a:t>7er-cutter, Palindrom, W als Variable für A 				oder T, 5`-Überhang mit fünf Basen</a:t>
            </a:r>
          </a:p>
          <a:p>
            <a:pPr>
              <a:lnSpc>
                <a:spcPct val="150000"/>
              </a:lnSpc>
              <a:buNone/>
            </a:pPr>
            <a:endParaRPr lang="de-DE" altLang="de-DE" sz="800" b="1" dirty="0">
              <a:latin typeface="Arial" panose="020B0604020202020204" pitchFamily="34" charset="0"/>
              <a:cs typeface="Arial" panose="020B0604020202020204" pitchFamily="34" charset="0"/>
            </a:endParaRPr>
          </a:p>
          <a:p>
            <a:pPr>
              <a:lnSpc>
                <a:spcPct val="150000"/>
              </a:lnSpc>
              <a:buNone/>
            </a:pPr>
            <a:r>
              <a:rPr lang="de-DE" altLang="de-DE" sz="1500" b="1" dirty="0" err="1">
                <a:latin typeface="Arial" panose="020B0604020202020204" pitchFamily="34" charset="0"/>
                <a:cs typeface="Arial" panose="020B0604020202020204" pitchFamily="34" charset="0"/>
              </a:rPr>
              <a:t>XmnI</a:t>
            </a:r>
            <a:r>
              <a:rPr lang="de-DE" altLang="de-DE" sz="1500" b="1" dirty="0">
                <a:latin typeface="Arial" panose="020B0604020202020204" pitchFamily="34" charset="0"/>
                <a:cs typeface="Arial" panose="020B0604020202020204" pitchFamily="34" charset="0"/>
              </a:rPr>
              <a:t>	</a:t>
            </a:r>
            <a:r>
              <a:rPr lang="de-DE" altLang="de-DE" sz="1500" b="1" dirty="0" smtClean="0">
                <a:latin typeface="Arial" panose="020B0604020202020204" pitchFamily="34" charset="0"/>
                <a:cs typeface="Arial" panose="020B0604020202020204" pitchFamily="34" charset="0"/>
              </a:rPr>
              <a:t>     GAANN/NNTTC</a:t>
            </a:r>
            <a:r>
              <a:rPr lang="de-DE" altLang="de-DE" sz="1500" b="1" dirty="0">
                <a:latin typeface="Arial" panose="020B0604020202020204" pitchFamily="34" charset="0"/>
                <a:cs typeface="Arial" panose="020B0604020202020204" pitchFamily="34" charset="0"/>
              </a:rPr>
              <a:t>	</a:t>
            </a:r>
            <a:r>
              <a:rPr lang="de-DE" altLang="de-DE" sz="1500" b="1" dirty="0">
                <a:solidFill>
                  <a:schemeClr val="bg1"/>
                </a:solidFill>
                <a:latin typeface="Arial" panose="020B0604020202020204" pitchFamily="34" charset="0"/>
                <a:cs typeface="Arial" panose="020B0604020202020204" pitchFamily="34" charset="0"/>
              </a:rPr>
              <a:t>10er-cutter, Palindrom, vier zentrale Basen 				undefiniert, stumpfe Enden</a:t>
            </a:r>
          </a:p>
          <a:p>
            <a:pPr>
              <a:lnSpc>
                <a:spcPct val="150000"/>
              </a:lnSpc>
              <a:buNone/>
            </a:pPr>
            <a:endParaRPr lang="de-DE" altLang="de-DE" sz="800" b="1" dirty="0">
              <a:latin typeface="Arial" panose="020B0604020202020204" pitchFamily="34" charset="0"/>
              <a:cs typeface="Arial" panose="020B0604020202020204" pitchFamily="34" charset="0"/>
            </a:endParaRPr>
          </a:p>
          <a:p>
            <a:pPr>
              <a:lnSpc>
                <a:spcPct val="150000"/>
              </a:lnSpc>
              <a:buNone/>
            </a:pPr>
            <a:r>
              <a:rPr lang="de-DE" altLang="de-DE" sz="1500" b="1" dirty="0" err="1">
                <a:latin typeface="Arial" panose="020B0604020202020204" pitchFamily="34" charset="0"/>
                <a:cs typeface="Arial" panose="020B0604020202020204" pitchFamily="34" charset="0"/>
              </a:rPr>
              <a:t>BspQI</a:t>
            </a:r>
            <a:r>
              <a:rPr lang="de-DE" altLang="de-DE" sz="1500" b="1" dirty="0">
                <a:latin typeface="Arial" panose="020B0604020202020204" pitchFamily="34" charset="0"/>
                <a:cs typeface="Arial" panose="020B0604020202020204" pitchFamily="34" charset="0"/>
              </a:rPr>
              <a:t>	</a:t>
            </a:r>
            <a:r>
              <a:rPr lang="de-DE" altLang="de-DE" sz="1500" b="1" dirty="0" smtClean="0">
                <a:latin typeface="Arial" panose="020B0604020202020204" pitchFamily="34" charset="0"/>
                <a:cs typeface="Arial" panose="020B0604020202020204" pitchFamily="34" charset="0"/>
              </a:rPr>
              <a:t>     GCTCTTCN/NNN</a:t>
            </a:r>
            <a:r>
              <a:rPr lang="de-DE" altLang="de-DE" sz="1500" b="1" dirty="0">
                <a:latin typeface="Arial" panose="020B0604020202020204" pitchFamily="34" charset="0"/>
                <a:cs typeface="Arial" panose="020B0604020202020204" pitchFamily="34" charset="0"/>
              </a:rPr>
              <a:t>	</a:t>
            </a:r>
            <a:r>
              <a:rPr lang="de-DE" altLang="de-DE" sz="1500" b="1" dirty="0">
                <a:solidFill>
                  <a:schemeClr val="bg1"/>
                </a:solidFill>
                <a:latin typeface="Arial" panose="020B0604020202020204" pitchFamily="34" charset="0"/>
                <a:cs typeface="Arial" panose="020B0604020202020204" pitchFamily="34" charset="0"/>
              </a:rPr>
              <a:t>7er-cutter, kein Palindrom, Schnittstelle 				außerhalb der Erkennungssequenz, 5`-Überhang 				mit 3 undefinierten Basen</a:t>
            </a:r>
          </a:p>
        </p:txBody>
      </p:sp>
    </p:spTree>
    <p:extLst>
      <p:ext uri="{BB962C8B-B14F-4D97-AF65-F5344CB8AC3E}">
        <p14:creationId xmlns:p14="http://schemas.microsoft.com/office/powerpoint/2010/main" val="37036618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11</a:t>
            </a:fld>
            <a:endParaRPr lang="de-DE" dirty="0"/>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8, Sterne 3</a:t>
            </a:r>
            <a:endParaRPr lang="de-DE" dirty="0"/>
          </a:p>
        </p:txBody>
      </p:sp>
      <p:sp>
        <p:nvSpPr>
          <p:cNvPr id="20" name="Textfeld 19"/>
          <p:cNvSpPr txBox="1"/>
          <p:nvPr/>
        </p:nvSpPr>
        <p:spPr>
          <a:xfrm>
            <a:off x="7872144" y="639969"/>
            <a:ext cx="1158907" cy="276999"/>
          </a:xfrm>
          <a:prstGeom prst="rect">
            <a:avLst/>
          </a:prstGeom>
          <a:noFill/>
        </p:spPr>
        <p:txBody>
          <a:bodyPr wrap="none" rtlCol="0">
            <a:spAutoFit/>
          </a:bodyPr>
          <a:lstStyle/>
          <a:p>
            <a:r>
              <a:rPr lang="de-DE" sz="1200" dirty="0"/>
              <a:t>Arbeitsblatt 8-1</a:t>
            </a:r>
          </a:p>
        </p:txBody>
      </p:sp>
      <p:sp>
        <p:nvSpPr>
          <p:cNvPr id="25" name="Rechteck 6"/>
          <p:cNvSpPr>
            <a:spLocks noChangeArrowheads="1"/>
          </p:cNvSpPr>
          <p:nvPr/>
        </p:nvSpPr>
        <p:spPr bwMode="auto">
          <a:xfrm>
            <a:off x="418901" y="1024908"/>
            <a:ext cx="847342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150000"/>
              </a:lnSpc>
              <a:spcBef>
                <a:spcPct val="0"/>
              </a:spcBef>
              <a:buNone/>
            </a:pPr>
            <a:r>
              <a:rPr lang="de-DE" altLang="de-DE" sz="1200" b="1" dirty="0">
                <a:latin typeface="Arial" panose="020B0604020202020204" pitchFamily="34" charset="0"/>
                <a:cs typeface="Arial" panose="020B0604020202020204" pitchFamily="34" charset="0"/>
              </a:rPr>
              <a:t>Restriktionskartierung</a:t>
            </a:r>
          </a:p>
          <a:p>
            <a:pPr>
              <a:lnSpc>
                <a:spcPct val="150000"/>
              </a:lnSpc>
              <a:spcBef>
                <a:spcPct val="0"/>
              </a:spcBef>
              <a:buNone/>
            </a:pPr>
            <a:r>
              <a:rPr lang="de-DE" altLang="de-DE" sz="1200" dirty="0">
                <a:latin typeface="Arial" panose="020B0604020202020204" pitchFamily="34" charset="0"/>
                <a:cs typeface="Arial" panose="020B0604020202020204" pitchFamily="34" charset="0"/>
              </a:rPr>
              <a:t>REs können zur Kartierung von DNA-Sequenzen eingesetzt werden, indem die Anzahl und Position der </a:t>
            </a:r>
            <a:r>
              <a:rPr lang="de-DE" altLang="de-DE" sz="1200" dirty="0" smtClean="0">
                <a:latin typeface="Arial" panose="020B0604020202020204" pitchFamily="34" charset="0"/>
                <a:cs typeface="Arial" panose="020B0604020202020204" pitchFamily="34" charset="0"/>
              </a:rPr>
              <a:t>Erkennungs-sequenzen </a:t>
            </a:r>
            <a:r>
              <a:rPr lang="de-DE" altLang="de-DE" sz="1200" dirty="0">
                <a:latin typeface="Arial" panose="020B0604020202020204" pitchFamily="34" charset="0"/>
                <a:cs typeface="Arial" panose="020B0604020202020204" pitchFamily="34" charset="0"/>
              </a:rPr>
              <a:t>bestimmter REs auf der betreffenden DNA experimentell ermittelt wird. Die Anzahl und Position der Schnittstellen wird durch Bestimmung der nach dem Verdau resultierenden </a:t>
            </a:r>
            <a:r>
              <a:rPr lang="de-DE" altLang="de-DE" sz="1200" dirty="0" err="1">
                <a:latin typeface="Arial" panose="020B0604020202020204" pitchFamily="34" charset="0"/>
                <a:cs typeface="Arial" panose="020B0604020202020204" pitchFamily="34" charset="0"/>
              </a:rPr>
              <a:t>Fragmentgrößen</a:t>
            </a:r>
            <a:r>
              <a:rPr lang="de-DE" altLang="de-DE" sz="1200" dirty="0">
                <a:latin typeface="Arial" panose="020B0604020202020204" pitchFamily="34" charset="0"/>
                <a:cs typeface="Arial" panose="020B0604020202020204" pitchFamily="34" charset="0"/>
              </a:rPr>
              <a:t> der Schnittstücke der DNA ermittelt (beachte den Informationstext). Zur Bestimmung dieser </a:t>
            </a:r>
            <a:r>
              <a:rPr lang="de-DE" altLang="de-DE" sz="1200" dirty="0" err="1">
                <a:latin typeface="Arial" panose="020B0604020202020204" pitchFamily="34" charset="0"/>
                <a:cs typeface="Arial" panose="020B0604020202020204" pitchFamily="34" charset="0"/>
              </a:rPr>
              <a:t>Fragmentgrößen</a:t>
            </a:r>
            <a:r>
              <a:rPr lang="de-DE" altLang="de-DE" sz="1200" dirty="0">
                <a:latin typeface="Arial" panose="020B0604020202020204" pitchFamily="34" charset="0"/>
                <a:cs typeface="Arial" panose="020B0604020202020204" pitchFamily="34" charset="0"/>
              </a:rPr>
              <a:t> wird die Gelelektrophorese eingesetzt. </a:t>
            </a:r>
          </a:p>
          <a:p>
            <a:pPr>
              <a:lnSpc>
                <a:spcPct val="150000"/>
              </a:lnSpc>
              <a:spcBef>
                <a:spcPct val="0"/>
              </a:spcBef>
              <a:buNone/>
            </a:pPr>
            <a:endParaRPr lang="de-DE" altLang="de-DE" sz="12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Diese Station soll eine solche Restriktionskartierung von zwei unterschiedlichen DNA-Sequenzen darstellen.</a:t>
            </a:r>
          </a:p>
          <a:p>
            <a:pPr>
              <a:lnSpc>
                <a:spcPct val="150000"/>
              </a:lnSpc>
              <a:spcBef>
                <a:spcPct val="0"/>
              </a:spcBef>
              <a:buNone/>
            </a:pPr>
            <a:r>
              <a:rPr lang="de-DE" altLang="de-DE" sz="1200" dirty="0">
                <a:latin typeface="Arial" panose="020B0604020202020204" pitchFamily="34" charset="0"/>
                <a:cs typeface="Arial" panose="020B0604020202020204" pitchFamily="34" charset="0"/>
              </a:rPr>
              <a:t>Die Reihenfolge der einzelnen Schritte ist:</a:t>
            </a:r>
          </a:p>
          <a:p>
            <a:pPr>
              <a:lnSpc>
                <a:spcPct val="150000"/>
              </a:lnSpc>
              <a:spcBef>
                <a:spcPct val="0"/>
              </a:spcBef>
              <a:buNone/>
            </a:pPr>
            <a:endParaRPr lang="de-DE" altLang="de-DE" sz="1200" dirty="0">
              <a:latin typeface="Arial" panose="020B0604020202020204" pitchFamily="34" charset="0"/>
              <a:cs typeface="Arial" panose="020B0604020202020204" pitchFamily="34" charset="0"/>
            </a:endParaRPr>
          </a:p>
          <a:p>
            <a:pPr marL="228600" indent="-228600">
              <a:lnSpc>
                <a:spcPct val="150000"/>
              </a:lnSpc>
              <a:spcBef>
                <a:spcPct val="0"/>
              </a:spcBef>
              <a:buAutoNum type="alphaLcParenR"/>
            </a:pPr>
            <a:r>
              <a:rPr lang="de-DE" altLang="de-DE" sz="1200" dirty="0" smtClean="0">
                <a:latin typeface="Arial" panose="020B0604020202020204" pitchFamily="34" charset="0"/>
                <a:cs typeface="Arial" panose="020B0604020202020204" pitchFamily="34" charset="0"/>
              </a:rPr>
              <a:t>Restriktionsverdau </a:t>
            </a:r>
            <a:r>
              <a:rPr lang="de-DE" altLang="de-DE" sz="1200" dirty="0">
                <a:latin typeface="Arial" panose="020B0604020202020204" pitchFamily="34" charset="0"/>
                <a:cs typeface="Arial" panose="020B0604020202020204" pitchFamily="34" charset="0"/>
              </a:rPr>
              <a:t>beider DNAs mit dem RE </a:t>
            </a:r>
            <a:r>
              <a:rPr lang="de-DE" altLang="de-DE" sz="1200" dirty="0" err="1">
                <a:latin typeface="Arial" panose="020B0604020202020204" pitchFamily="34" charset="0"/>
                <a:cs typeface="Arial" panose="020B0604020202020204" pitchFamily="34" charset="0"/>
              </a:rPr>
              <a:t>EcoRI</a:t>
            </a:r>
            <a:r>
              <a:rPr lang="de-DE" altLang="de-DE" sz="1200" dirty="0">
                <a:latin typeface="Arial" panose="020B0604020202020204" pitchFamily="34" charset="0"/>
                <a:cs typeface="Arial" panose="020B0604020202020204" pitchFamily="34" charset="0"/>
              </a:rPr>
              <a:t>. </a:t>
            </a:r>
            <a:r>
              <a:rPr lang="de-DE" altLang="de-DE" sz="1200" dirty="0" smtClean="0">
                <a:latin typeface="Arial" panose="020B0604020202020204" pitchFamily="34" charset="0"/>
                <a:cs typeface="Arial" panose="020B0604020202020204" pitchFamily="34" charset="0"/>
              </a:rPr>
              <a:t>Markieren Sie </a:t>
            </a:r>
            <a:r>
              <a:rPr lang="de-DE" altLang="de-DE" sz="1200" dirty="0">
                <a:latin typeface="Arial" panose="020B0604020202020204" pitchFamily="34" charset="0"/>
                <a:cs typeface="Arial" panose="020B0604020202020204" pitchFamily="34" charset="0"/>
              </a:rPr>
              <a:t>die </a:t>
            </a:r>
            <a:r>
              <a:rPr lang="de-DE" altLang="de-DE" sz="1200" dirty="0" smtClean="0">
                <a:latin typeface="Arial" panose="020B0604020202020204" pitchFamily="34" charset="0"/>
                <a:cs typeface="Arial" panose="020B0604020202020204" pitchFamily="34" charset="0"/>
              </a:rPr>
              <a:t>Erkennungssequenzen </a:t>
            </a:r>
            <a:r>
              <a:rPr lang="de-DE" altLang="de-DE" sz="1200" dirty="0">
                <a:latin typeface="Arial" panose="020B0604020202020204" pitchFamily="34" charset="0"/>
                <a:cs typeface="Arial" panose="020B0604020202020204" pitchFamily="34" charset="0"/>
              </a:rPr>
              <a:t>durch Unterstreichen, </a:t>
            </a:r>
            <a:endParaRPr lang="de-DE" altLang="de-DE" sz="1200" dirty="0" smtClean="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a:t>
            </a:r>
            <a:r>
              <a:rPr lang="de-DE" altLang="de-DE" sz="1200" dirty="0" smtClean="0">
                <a:latin typeface="Arial" panose="020B0604020202020204" pitchFamily="34" charset="0"/>
                <a:cs typeface="Arial" panose="020B0604020202020204" pitchFamily="34" charset="0"/>
              </a:rPr>
              <a:t>    nachdem Sie </a:t>
            </a:r>
            <a:r>
              <a:rPr lang="de-DE" altLang="de-DE" sz="1200" dirty="0">
                <a:latin typeface="Arial" panose="020B0604020202020204" pitchFamily="34" charset="0"/>
                <a:cs typeface="Arial" panose="020B0604020202020204" pitchFamily="34" charset="0"/>
              </a:rPr>
              <a:t>diese per Auge nach der Sequenz G/AATTC </a:t>
            </a:r>
            <a:r>
              <a:rPr lang="de-DE" altLang="de-DE" sz="1200" dirty="0" smtClean="0">
                <a:latin typeface="Arial" panose="020B0604020202020204" pitchFamily="34" charset="0"/>
                <a:cs typeface="Arial" panose="020B0604020202020204" pitchFamily="34" charset="0"/>
              </a:rPr>
              <a:t>durchsucht haben.</a:t>
            </a: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200" dirty="0">
              <a:latin typeface="Arial" panose="020B0604020202020204" pitchFamily="34" charset="0"/>
              <a:cs typeface="Arial" panose="020B0604020202020204" pitchFamily="34" charset="0"/>
            </a:endParaRPr>
          </a:p>
          <a:p>
            <a:pPr marL="228600" indent="-228600">
              <a:lnSpc>
                <a:spcPct val="150000"/>
              </a:lnSpc>
              <a:spcBef>
                <a:spcPct val="0"/>
              </a:spcBef>
              <a:buAutoNum type="alphaLcParenR" startAt="2"/>
            </a:pPr>
            <a:r>
              <a:rPr lang="de-DE" altLang="de-DE" sz="1200" dirty="0" smtClean="0">
                <a:latin typeface="Arial" panose="020B0604020202020204" pitchFamily="34" charset="0"/>
                <a:cs typeface="Arial" panose="020B0604020202020204" pitchFamily="34" charset="0"/>
              </a:rPr>
              <a:t>Ermitteln Sie  </a:t>
            </a:r>
            <a:r>
              <a:rPr lang="de-DE" altLang="de-DE" sz="1200" dirty="0">
                <a:latin typeface="Arial" panose="020B0604020202020204" pitchFamily="34" charset="0"/>
                <a:cs typeface="Arial" panose="020B0604020202020204" pitchFamily="34" charset="0"/>
              </a:rPr>
              <a:t>die Anzahl der resultierenden Schnittfragmente und bestimme die Länge der Fragmente in </a:t>
            </a:r>
            <a:r>
              <a:rPr lang="de-DE" altLang="de-DE" sz="1200" dirty="0" smtClean="0">
                <a:latin typeface="Arial" panose="020B0604020202020204" pitchFamily="34" charset="0"/>
                <a:cs typeface="Arial" panose="020B0604020202020204" pitchFamily="34" charset="0"/>
              </a:rPr>
              <a:t>Basenpaaren</a:t>
            </a:r>
          </a:p>
          <a:p>
            <a:pPr>
              <a:lnSpc>
                <a:spcPct val="150000"/>
              </a:lnSpc>
              <a:spcBef>
                <a:spcPct val="0"/>
              </a:spcBef>
              <a:buNone/>
            </a:pPr>
            <a:r>
              <a:rPr lang="de-DE" altLang="de-DE" sz="1200" dirty="0">
                <a:latin typeface="Arial" panose="020B0604020202020204" pitchFamily="34" charset="0"/>
                <a:cs typeface="Arial" panose="020B0604020202020204" pitchFamily="34" charset="0"/>
              </a:rPr>
              <a:t> </a:t>
            </a:r>
            <a:r>
              <a:rPr lang="de-DE" altLang="de-DE" sz="1200" dirty="0" smtClean="0">
                <a:latin typeface="Arial" panose="020B0604020202020204" pitchFamily="34" charset="0"/>
                <a:cs typeface="Arial" panose="020B0604020202020204" pitchFamily="34" charset="0"/>
              </a:rPr>
              <a:t>    </a:t>
            </a:r>
            <a:r>
              <a:rPr lang="de-DE" altLang="de-DE" sz="1200" dirty="0">
                <a:latin typeface="Arial" panose="020B0604020202020204" pitchFamily="34" charset="0"/>
                <a:cs typeface="Arial" panose="020B0604020202020204" pitchFamily="34" charset="0"/>
              </a:rPr>
              <a:t>(</a:t>
            </a:r>
            <a:r>
              <a:rPr lang="de-DE" altLang="de-DE" sz="1200" dirty="0" err="1">
                <a:latin typeface="Arial" panose="020B0604020202020204" pitchFamily="34" charset="0"/>
                <a:cs typeface="Arial" panose="020B0604020202020204" pitchFamily="34" charset="0"/>
              </a:rPr>
              <a:t>Bp</a:t>
            </a:r>
            <a:r>
              <a:rPr lang="de-DE" altLang="de-DE" sz="1200" dirty="0">
                <a:latin typeface="Arial" panose="020B0604020202020204" pitchFamily="34" charset="0"/>
                <a:cs typeface="Arial" panose="020B0604020202020204" pitchFamily="34" charset="0"/>
              </a:rPr>
              <a:t>). Die Fragmente enden bzw. beginnen an der Schnittstelle, die mit „/“ angegeben ist.</a:t>
            </a:r>
          </a:p>
          <a:p>
            <a:pPr>
              <a:lnSpc>
                <a:spcPct val="150000"/>
              </a:lnSpc>
              <a:spcBef>
                <a:spcPct val="0"/>
              </a:spcBef>
              <a:buNone/>
            </a:pPr>
            <a:endParaRPr lang="de-DE" altLang="de-DE" sz="1200"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c) Nach Bestimmen der Länge der Fragmente soll das Endergebnis einer Gelelektrophorese schematisch </a:t>
            </a:r>
            <a:r>
              <a:rPr lang="de-DE" altLang="de-DE" sz="1200" dirty="0" smtClean="0">
                <a:latin typeface="Arial" panose="020B0604020202020204" pitchFamily="34" charset="0"/>
                <a:cs typeface="Arial" panose="020B0604020202020204" pitchFamily="34" charset="0"/>
              </a:rPr>
              <a:t>dargestellt</a:t>
            </a:r>
          </a:p>
          <a:p>
            <a:pPr>
              <a:lnSpc>
                <a:spcPct val="150000"/>
              </a:lnSpc>
              <a:spcBef>
                <a:spcPct val="0"/>
              </a:spcBef>
              <a:buNone/>
            </a:pPr>
            <a:r>
              <a:rPr lang="de-DE" altLang="de-DE" sz="1200" dirty="0">
                <a:latin typeface="Arial" panose="020B0604020202020204" pitchFamily="34" charset="0"/>
                <a:cs typeface="Arial" panose="020B0604020202020204" pitchFamily="34" charset="0"/>
              </a:rPr>
              <a:t> </a:t>
            </a:r>
            <a:r>
              <a:rPr lang="de-DE" altLang="de-DE" sz="1200" dirty="0" smtClean="0">
                <a:latin typeface="Arial" panose="020B0604020202020204" pitchFamily="34" charset="0"/>
                <a:cs typeface="Arial" panose="020B0604020202020204" pitchFamily="34" charset="0"/>
              </a:rPr>
              <a:t>   </a:t>
            </a:r>
            <a:r>
              <a:rPr lang="de-DE" altLang="de-DE" sz="1200" dirty="0">
                <a:latin typeface="Arial" panose="020B0604020202020204" pitchFamily="34" charset="0"/>
                <a:cs typeface="Arial" panose="020B0604020202020204" pitchFamily="34" charset="0"/>
              </a:rPr>
              <a:t>werden, indem die Position der unterschiedlich langen Fragmente im Gel markiert wird. Als Anhaltspunkt für die </a:t>
            </a:r>
            <a:endParaRPr lang="de-DE" altLang="de-DE" sz="1200" dirty="0" smtClean="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a:t>
            </a:r>
            <a:r>
              <a:rPr lang="de-DE" altLang="de-DE" sz="1200" dirty="0" smtClean="0">
                <a:latin typeface="Arial" panose="020B0604020202020204" pitchFamily="34" charset="0"/>
                <a:cs typeface="Arial" panose="020B0604020202020204" pitchFamily="34" charset="0"/>
              </a:rPr>
              <a:t>   zurückgelegte </a:t>
            </a:r>
            <a:r>
              <a:rPr lang="de-DE" altLang="de-DE" sz="1200" dirty="0">
                <a:latin typeface="Arial" panose="020B0604020202020204" pitchFamily="34" charset="0"/>
                <a:cs typeface="Arial" panose="020B0604020202020204" pitchFamily="34" charset="0"/>
              </a:rPr>
              <a:t>Wanderungsstrecke </a:t>
            </a:r>
            <a:r>
              <a:rPr lang="de-DE" altLang="de-DE" sz="1200" dirty="0" smtClean="0">
                <a:latin typeface="Arial" panose="020B0604020202020204" pitchFamily="34" charset="0"/>
                <a:cs typeface="Arial" panose="020B0604020202020204" pitchFamily="34" charset="0"/>
              </a:rPr>
              <a:t>können Sie den </a:t>
            </a:r>
            <a:r>
              <a:rPr lang="de-DE" altLang="de-DE" sz="1200" dirty="0">
                <a:latin typeface="Arial" panose="020B0604020202020204" pitchFamily="34" charset="0"/>
                <a:cs typeface="Arial" panose="020B0604020202020204" pitchFamily="34" charset="0"/>
              </a:rPr>
              <a:t>auf der linken Seite dargestellten Größenstandard („Marker“) </a:t>
            </a:r>
            <a:endParaRPr lang="de-DE" altLang="de-DE" sz="1200" dirty="0" smtClean="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a:t>
            </a:r>
            <a:r>
              <a:rPr lang="de-DE" altLang="de-DE" sz="1200" dirty="0" smtClean="0">
                <a:latin typeface="Arial" panose="020B0604020202020204" pitchFamily="34" charset="0"/>
                <a:cs typeface="Arial" panose="020B0604020202020204" pitchFamily="34" charset="0"/>
              </a:rPr>
              <a:t>   heranziehen</a:t>
            </a:r>
            <a:r>
              <a:rPr lang="de-DE" altLang="de-DE" sz="1200" dirty="0">
                <a:latin typeface="Arial" panose="020B0604020202020204" pitchFamily="34" charset="0"/>
                <a:cs typeface="Arial" panose="020B0604020202020204" pitchFamily="34" charset="0"/>
              </a:rPr>
              <a:t>. </a:t>
            </a:r>
            <a:r>
              <a:rPr lang="de-DE" altLang="de-DE" sz="1200" dirty="0" smtClean="0">
                <a:latin typeface="Arial" panose="020B0604020202020204" pitchFamily="34" charset="0"/>
                <a:cs typeface="Arial" panose="020B0604020202020204" pitchFamily="34" charset="0"/>
              </a:rPr>
              <a:t>Informieren Sie sich vorher </a:t>
            </a:r>
            <a:r>
              <a:rPr lang="de-DE" altLang="de-DE" sz="1200" dirty="0">
                <a:latin typeface="Arial" panose="020B0604020202020204" pitchFamily="34" charset="0"/>
                <a:cs typeface="Arial" panose="020B0604020202020204" pitchFamily="34" charset="0"/>
              </a:rPr>
              <a:t>über die Methode „Agarose-Gelelektrophorese“ mit Hilfe des ausliegenden </a:t>
            </a:r>
            <a:endParaRPr lang="de-DE" altLang="de-DE" sz="1200" dirty="0" smtClean="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 </a:t>
            </a:r>
            <a:r>
              <a:rPr lang="de-DE" altLang="de-DE" sz="1200" dirty="0" smtClean="0">
                <a:latin typeface="Arial" panose="020B0604020202020204" pitchFamily="34" charset="0"/>
                <a:cs typeface="Arial" panose="020B0604020202020204" pitchFamily="34" charset="0"/>
              </a:rPr>
              <a:t>   Informationsblatts</a:t>
            </a:r>
            <a:r>
              <a:rPr lang="de-DE" altLang="de-DE"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150175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12</a:t>
            </a:fld>
            <a:endParaRPr lang="de-DE" dirty="0"/>
          </a:p>
        </p:txBody>
      </p:sp>
      <p:sp>
        <p:nvSpPr>
          <p:cNvPr id="8" name="Textfeld 7"/>
          <p:cNvSpPr txBox="1"/>
          <p:nvPr/>
        </p:nvSpPr>
        <p:spPr>
          <a:xfrm>
            <a:off x="395536" y="551607"/>
            <a:ext cx="1016497"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8</a:t>
            </a:r>
          </a:p>
        </p:txBody>
      </p:sp>
      <p:sp>
        <p:nvSpPr>
          <p:cNvPr id="20" name="Textfeld 19"/>
          <p:cNvSpPr txBox="1"/>
          <p:nvPr/>
        </p:nvSpPr>
        <p:spPr>
          <a:xfrm>
            <a:off x="7872144" y="639969"/>
            <a:ext cx="1158907" cy="276999"/>
          </a:xfrm>
          <a:prstGeom prst="rect">
            <a:avLst/>
          </a:prstGeom>
          <a:noFill/>
        </p:spPr>
        <p:txBody>
          <a:bodyPr wrap="none" rtlCol="0">
            <a:spAutoFit/>
          </a:bodyPr>
          <a:lstStyle/>
          <a:p>
            <a:r>
              <a:rPr lang="de-DE" sz="1200" dirty="0"/>
              <a:t>Arbeitsblatt 8-2</a:t>
            </a:r>
          </a:p>
        </p:txBody>
      </p:sp>
      <p:sp>
        <p:nvSpPr>
          <p:cNvPr id="15" name="Text Box 3"/>
          <p:cNvSpPr txBox="1">
            <a:spLocks noChangeArrowheads="1"/>
          </p:cNvSpPr>
          <p:nvPr/>
        </p:nvSpPr>
        <p:spPr bwMode="auto">
          <a:xfrm>
            <a:off x="146404" y="1214017"/>
            <a:ext cx="8586787"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de-DE" altLang="de-DE" sz="1400" dirty="0">
                <a:latin typeface="verdana" pitchFamily="34" charset="0"/>
              </a:rPr>
              <a:t>DNA 1</a:t>
            </a:r>
          </a:p>
          <a:p>
            <a:pPr algn="ctr" eaLnBrk="1" hangingPunct="1">
              <a:spcBef>
                <a:spcPct val="0"/>
              </a:spcBef>
              <a:buFontTx/>
              <a:buNone/>
            </a:pPr>
            <a:endParaRPr lang="de-DE" altLang="de-DE" sz="900" dirty="0">
              <a:latin typeface="verdana" pitchFamily="34" charset="0"/>
            </a:endParaRPr>
          </a:p>
          <a:p>
            <a:pPr algn="ctr" eaLnBrk="1" hangingPunct="1">
              <a:spcBef>
                <a:spcPct val="0"/>
              </a:spcBef>
              <a:buFontTx/>
              <a:buNone/>
            </a:pPr>
            <a:r>
              <a:rPr lang="de-DE" altLang="de-DE" sz="1400" dirty="0">
                <a:latin typeface="Courier New" pitchFamily="49" charset="0"/>
              </a:rPr>
              <a:t>  5` ATGACAGATGACAGTAGACAGATGACAGATAGACAGATAGACAAGAGGGATTAGGACCACAGGATTAGAAAAAT</a:t>
            </a:r>
          </a:p>
          <a:p>
            <a:pPr algn="ctr" eaLnBrk="1" hangingPunct="1">
              <a:spcBef>
                <a:spcPct val="0"/>
              </a:spcBef>
              <a:buFontTx/>
              <a:buNone/>
            </a:pPr>
            <a:r>
              <a:rPr lang="de-DE" altLang="de-DE" sz="1400" dirty="0">
                <a:latin typeface="Courier New" pitchFamily="49" charset="0"/>
              </a:rPr>
              <a:t>  TAGACCAGATGACAGAATTCAGATGACAGATAGACAGAGACAGATGACAGATAGACAGATAGACAAGAGGGATTACC</a:t>
            </a:r>
          </a:p>
          <a:p>
            <a:pPr algn="ctr" eaLnBrk="1" hangingPunct="1">
              <a:spcBef>
                <a:spcPct val="0"/>
              </a:spcBef>
              <a:buFontTx/>
              <a:buNone/>
            </a:pPr>
            <a:r>
              <a:rPr lang="de-DE" altLang="de-DE" sz="1400" dirty="0">
                <a:latin typeface="Courier New" pitchFamily="49" charset="0"/>
              </a:rPr>
              <a:t>  TTTTTAACAGGTAGACAGATAGGACCAGGCGCGCGCGTATAGGACCATATATATTTGGGCAGATGACAGGAGATAGG</a:t>
            </a:r>
          </a:p>
          <a:p>
            <a:pPr algn="ctr" eaLnBrk="1" hangingPunct="1">
              <a:spcBef>
                <a:spcPct val="0"/>
              </a:spcBef>
              <a:buFontTx/>
              <a:buNone/>
            </a:pPr>
            <a:r>
              <a:rPr lang="de-DE" altLang="de-DE" sz="1400" dirty="0">
                <a:latin typeface="Courier New" pitchFamily="49" charset="0"/>
              </a:rPr>
              <a:t>  AACCAAAATTAGACATTATAGGCAGAGCGCGCAGATAGACATAGAACAGATGAGACAGGATAGACACCCACAGATAG</a:t>
            </a:r>
          </a:p>
          <a:p>
            <a:pPr algn="ctr" eaLnBrk="1" hangingPunct="1">
              <a:spcBef>
                <a:spcPct val="0"/>
              </a:spcBef>
              <a:buFontTx/>
              <a:buNone/>
            </a:pPr>
            <a:r>
              <a:rPr lang="de-DE" altLang="de-DE" sz="1400" dirty="0">
                <a:latin typeface="Courier New" pitchFamily="49" charset="0"/>
              </a:rPr>
              <a:t>  CCAGGACAGGATATTAGGACCAGGATTTTTTTAGGAGACCAAAAAACAGGATAGGACCAGTATTTTTAGGACAGGAT</a:t>
            </a:r>
          </a:p>
          <a:p>
            <a:pPr algn="ctr" eaLnBrk="1" hangingPunct="1">
              <a:spcBef>
                <a:spcPct val="0"/>
              </a:spcBef>
              <a:buFontTx/>
              <a:buNone/>
            </a:pPr>
            <a:r>
              <a:rPr lang="de-DE" altLang="de-DE" sz="1400" dirty="0">
                <a:latin typeface="Courier New" pitchFamily="49" charset="0"/>
              </a:rPr>
              <a:t>  CCAGATTAGGACCCAGATTTAGGAGCAGATAGGGACCAGGAGATATATAAAACATTGACAGGGGGAGAAGACAGAGG</a:t>
            </a:r>
          </a:p>
          <a:p>
            <a:pPr algn="ctr" eaLnBrk="1" hangingPunct="1">
              <a:spcBef>
                <a:spcPct val="0"/>
              </a:spcBef>
              <a:buFontTx/>
              <a:buNone/>
            </a:pPr>
            <a:r>
              <a:rPr lang="de-DE" altLang="de-DE" sz="1400" dirty="0">
                <a:latin typeface="Courier New" pitchFamily="49" charset="0"/>
              </a:rPr>
              <a:t>  GGAGATTAGGACCCAGATTTAGGAGCAGATAGGGACCAGGAGATATATAAAAAATTGACAGGGGGAGAAGACAGAGG</a:t>
            </a:r>
          </a:p>
          <a:p>
            <a:pPr algn="ctr" eaLnBrk="1" hangingPunct="1">
              <a:spcBef>
                <a:spcPct val="0"/>
              </a:spcBef>
              <a:buFontTx/>
              <a:buNone/>
            </a:pPr>
            <a:r>
              <a:rPr lang="de-DE" altLang="de-DE" sz="1400" dirty="0">
                <a:latin typeface="Courier New" pitchFamily="49" charset="0"/>
              </a:rPr>
              <a:t>  ATTTTAACAGGTAGACAGATAGGACCAGGCGCGCGCGTATAGGACCATATATATTTGGGCGAATTCCAGGAGATAGG</a:t>
            </a:r>
          </a:p>
          <a:p>
            <a:pPr algn="ctr" eaLnBrk="1" hangingPunct="1">
              <a:spcBef>
                <a:spcPct val="0"/>
              </a:spcBef>
              <a:buFontTx/>
              <a:buNone/>
            </a:pPr>
            <a:r>
              <a:rPr lang="de-DE" altLang="de-DE" sz="1400" dirty="0">
                <a:latin typeface="Courier New" pitchFamily="49" charset="0"/>
              </a:rPr>
              <a:t>  CCAGGACAGGATATTAGGACCAGGATTTAATTAGGAGACCAAAAAACAGGATAGGACCAGTATATTTAGGACAGGAT</a:t>
            </a:r>
          </a:p>
          <a:p>
            <a:pPr algn="ctr" eaLnBrk="1" hangingPunct="1">
              <a:spcBef>
                <a:spcPct val="0"/>
              </a:spcBef>
              <a:buFontTx/>
              <a:buNone/>
            </a:pPr>
            <a:r>
              <a:rPr lang="de-DE" altLang="de-DE" sz="1400" dirty="0">
                <a:latin typeface="Courier New" pitchFamily="49" charset="0"/>
              </a:rPr>
              <a:t>  AGCCAATATTAGACATTATAGGCAGAGCGCGCAGATAGACATAGAACAGATGAGACAGGATAGACACCCACAGA 3`</a:t>
            </a:r>
          </a:p>
        </p:txBody>
      </p:sp>
      <p:sp>
        <p:nvSpPr>
          <p:cNvPr id="16" name="Text Box 4"/>
          <p:cNvSpPr txBox="1">
            <a:spLocks noChangeArrowheads="1"/>
          </p:cNvSpPr>
          <p:nvPr/>
        </p:nvSpPr>
        <p:spPr bwMode="auto">
          <a:xfrm>
            <a:off x="155929" y="3827485"/>
            <a:ext cx="8586787"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r>
              <a:rPr lang="de-DE" altLang="de-DE" sz="1400" dirty="0">
                <a:latin typeface="verdana" pitchFamily="34" charset="0"/>
              </a:rPr>
              <a:t>DNA 2</a:t>
            </a:r>
          </a:p>
          <a:p>
            <a:pPr algn="ctr" eaLnBrk="1" hangingPunct="1">
              <a:spcBef>
                <a:spcPct val="0"/>
              </a:spcBef>
              <a:buFontTx/>
              <a:buNone/>
            </a:pPr>
            <a:endParaRPr lang="de-DE" altLang="de-DE" sz="900" dirty="0">
              <a:latin typeface="verdana" pitchFamily="34" charset="0"/>
            </a:endParaRPr>
          </a:p>
          <a:p>
            <a:pPr algn="ctr" eaLnBrk="1" hangingPunct="1">
              <a:spcBef>
                <a:spcPct val="0"/>
              </a:spcBef>
              <a:buFontTx/>
              <a:buNone/>
            </a:pPr>
            <a:r>
              <a:rPr lang="de-DE" altLang="de-DE" sz="1400" dirty="0">
                <a:latin typeface="Courier New" pitchFamily="49" charset="0"/>
              </a:rPr>
              <a:t>  5` GATAGACATGACAGTAGACAGATGACAGATAGACAGATAGACAAGAGGGATTAGGACCACAGGATTAGAAGGAC</a:t>
            </a:r>
          </a:p>
          <a:p>
            <a:pPr algn="ctr" eaLnBrk="1" hangingPunct="1">
              <a:spcBef>
                <a:spcPct val="0"/>
              </a:spcBef>
              <a:buFontTx/>
              <a:buNone/>
            </a:pPr>
            <a:r>
              <a:rPr lang="de-DE" altLang="de-DE" sz="1400" dirty="0">
                <a:latin typeface="Courier New" pitchFamily="49" charset="0"/>
              </a:rPr>
              <a:t>  AAGACCAGATGACAGTAGACAGATGACAGATAGACAGAGACAGATGACAGATAGACAGATAGACAAGAGGGATTACC</a:t>
            </a:r>
          </a:p>
          <a:p>
            <a:pPr algn="ctr" eaLnBrk="1" hangingPunct="1">
              <a:spcBef>
                <a:spcPct val="0"/>
              </a:spcBef>
              <a:buFontTx/>
              <a:buNone/>
            </a:pPr>
            <a:r>
              <a:rPr lang="de-DE" altLang="de-DE" sz="1400" dirty="0">
                <a:latin typeface="Courier New" pitchFamily="49" charset="0"/>
              </a:rPr>
              <a:t>  AATTTAACAGGTAGACAGATAGGACCAGGCGCGCGCGTATAGGACCATATATATTTGGGCAGATGACAGGAGATAGG</a:t>
            </a:r>
          </a:p>
          <a:p>
            <a:pPr algn="ctr" eaLnBrk="1" hangingPunct="1">
              <a:spcBef>
                <a:spcPct val="0"/>
              </a:spcBef>
              <a:buFontTx/>
              <a:buNone/>
            </a:pPr>
            <a:r>
              <a:rPr lang="de-DE" altLang="de-DE" sz="1400" dirty="0">
                <a:latin typeface="Courier New" pitchFamily="49" charset="0"/>
              </a:rPr>
              <a:t>  TACCAAAATTAGACATTATAGGCAGAGCGCGCAGATAGACATAGAACAGATGAGACAGGATAGACACCCACAGATAG</a:t>
            </a:r>
          </a:p>
          <a:p>
            <a:pPr algn="ctr" eaLnBrk="1" hangingPunct="1">
              <a:spcBef>
                <a:spcPct val="0"/>
              </a:spcBef>
              <a:buFontTx/>
              <a:buNone/>
            </a:pPr>
            <a:r>
              <a:rPr lang="de-DE" altLang="de-DE" sz="1400" dirty="0">
                <a:latin typeface="Courier New" pitchFamily="49" charset="0"/>
              </a:rPr>
              <a:t>  GCAGGACAGGATATTAGGACCAGGATTAAATTAGGAGACCATAAAACAGGATAGGACCAGTATTATTAGGACAGGAT</a:t>
            </a:r>
          </a:p>
          <a:p>
            <a:pPr algn="ctr" eaLnBrk="1" hangingPunct="1">
              <a:spcBef>
                <a:spcPct val="0"/>
              </a:spcBef>
              <a:buFontTx/>
              <a:buNone/>
            </a:pPr>
            <a:r>
              <a:rPr lang="de-DE" altLang="de-DE" sz="1400" dirty="0">
                <a:latin typeface="Courier New" pitchFamily="49" charset="0"/>
              </a:rPr>
              <a:t>  CCAGATTAGGACCGAATTCTAGGAGCAGATAGGGACCAGGAGATATATAAAACATTGACAGGGGGAGAAGACAGAGG</a:t>
            </a:r>
          </a:p>
          <a:p>
            <a:pPr algn="ctr" eaLnBrk="1" hangingPunct="1">
              <a:spcBef>
                <a:spcPct val="0"/>
              </a:spcBef>
              <a:buFontTx/>
              <a:buNone/>
            </a:pPr>
            <a:r>
              <a:rPr lang="de-DE" altLang="de-DE" sz="1400" dirty="0">
                <a:latin typeface="Courier New" pitchFamily="49" charset="0"/>
              </a:rPr>
              <a:t>  CGAGATTAGGACCCAGATGTAGGAGCAGATAGGGACCAGGAGATATATAATAAATTGACAGGGGGAGAAGACAGAGG</a:t>
            </a:r>
          </a:p>
          <a:p>
            <a:pPr algn="ctr" eaLnBrk="1" hangingPunct="1">
              <a:spcBef>
                <a:spcPct val="0"/>
              </a:spcBef>
              <a:buFontTx/>
              <a:buNone/>
            </a:pPr>
            <a:r>
              <a:rPr lang="de-DE" altLang="de-DE" sz="1400" dirty="0">
                <a:latin typeface="Courier New" pitchFamily="49" charset="0"/>
              </a:rPr>
              <a:t>  TATTTAACAGGTAGACAGATAGGACCAGGCGCGCGCGTATAGGACCATATATATTTGGGCAGATGACAGGAGATAGG</a:t>
            </a:r>
          </a:p>
          <a:p>
            <a:pPr algn="ctr" eaLnBrk="1" hangingPunct="1">
              <a:spcBef>
                <a:spcPct val="0"/>
              </a:spcBef>
              <a:buFontTx/>
              <a:buNone/>
            </a:pPr>
            <a:r>
              <a:rPr lang="de-DE" altLang="de-DE" sz="1400" dirty="0">
                <a:latin typeface="Courier New" pitchFamily="49" charset="0"/>
              </a:rPr>
              <a:t>  GCAGGACAGGATATTAGGACCAGGATTTAATTAGGAGACCACATTACAGGATAGGACCAGTATATTTAGGACAGGAT</a:t>
            </a:r>
          </a:p>
          <a:p>
            <a:pPr algn="ctr" eaLnBrk="1" hangingPunct="1">
              <a:spcBef>
                <a:spcPct val="0"/>
              </a:spcBef>
              <a:buFontTx/>
              <a:buNone/>
            </a:pPr>
            <a:r>
              <a:rPr lang="de-DE" altLang="de-DE" sz="1400" dirty="0">
                <a:latin typeface="Courier New" pitchFamily="49" charset="0"/>
              </a:rPr>
              <a:t>  TGCCAATATTAGACATTATAGGCAGAGCGCGCAGATAGACATAGAACAGATGAGACAGGATAGACACCCATAAC 3`</a:t>
            </a:r>
          </a:p>
        </p:txBody>
      </p:sp>
      <p:sp>
        <p:nvSpPr>
          <p:cNvPr id="2" name="Abgerundetes Rechteck 1"/>
          <p:cNvSpPr/>
          <p:nvPr/>
        </p:nvSpPr>
        <p:spPr>
          <a:xfrm>
            <a:off x="413824" y="1026731"/>
            <a:ext cx="381704" cy="374571"/>
          </a:xfrm>
          <a:prstGeom prst="round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square" rtlCol="0">
            <a:spAutoFit/>
          </a:bodyPr>
          <a:lstStyle/>
          <a:p>
            <a:pPr algn="ctr"/>
            <a:r>
              <a:rPr lang="de-DE" sz="1600" dirty="0">
                <a:solidFill>
                  <a:schemeClr val="tx1"/>
                </a:solidFill>
              </a:rPr>
              <a:t>a)</a:t>
            </a:r>
          </a:p>
        </p:txBody>
      </p:sp>
      <p:sp>
        <p:nvSpPr>
          <p:cNvPr id="3" name="Textfeld 2">
            <a:extLst>
              <a:ext uri="{FF2B5EF4-FFF2-40B4-BE49-F238E27FC236}">
                <a16:creationId xmlns="" xmlns:a16="http://schemas.microsoft.com/office/drawing/2014/main" id="{2A24AF02-62B9-4091-8370-88AA92DE501D}"/>
              </a:ext>
            </a:extLst>
          </p:cNvPr>
          <p:cNvSpPr txBox="1"/>
          <p:nvPr/>
        </p:nvSpPr>
        <p:spPr>
          <a:xfrm>
            <a:off x="435292" y="6521108"/>
            <a:ext cx="8528297" cy="261610"/>
          </a:xfrm>
          <a:prstGeom prst="rect">
            <a:avLst/>
          </a:prstGeom>
          <a:noFill/>
        </p:spPr>
        <p:txBody>
          <a:bodyPr wrap="none" rtlCol="0">
            <a:spAutoFit/>
          </a:bodyPr>
          <a:lstStyle/>
          <a:p>
            <a:r>
              <a:rPr lang="de-DE" sz="1100" dirty="0">
                <a:latin typeface="Arial" panose="020B0604020202020204" pitchFamily="34" charset="0"/>
                <a:cs typeface="Arial" panose="020B0604020202020204" pitchFamily="34" charset="0"/>
              </a:rPr>
              <a:t>Hinweis: die erste und letzte Zeile der DNA-Sequenzen besteht jeweils aus 74 Basen, die Zeilen dazwischen bestehen aus 77 Basen.</a:t>
            </a:r>
          </a:p>
        </p:txBody>
      </p:sp>
      <p:sp>
        <p:nvSpPr>
          <p:cNvPr id="17" name="Textfeld 16">
            <a:extLst>
              <a:ext uri="{FF2B5EF4-FFF2-40B4-BE49-F238E27FC236}">
                <a16:creationId xmlns="" xmlns:a16="http://schemas.microsoft.com/office/drawing/2014/main" id="{EA7841ED-4384-42C3-B613-35B39EBF16D6}"/>
              </a:ext>
            </a:extLst>
          </p:cNvPr>
          <p:cNvSpPr txBox="1"/>
          <p:nvPr/>
        </p:nvSpPr>
        <p:spPr>
          <a:xfrm>
            <a:off x="17132" y="1550506"/>
            <a:ext cx="367473" cy="5109091"/>
          </a:xfrm>
          <a:prstGeom prst="rect">
            <a:avLst/>
          </a:prstGeom>
          <a:noFill/>
        </p:spPr>
        <p:txBody>
          <a:bodyPr wrap="none" rtlCol="0">
            <a:spAutoFit/>
          </a:bodyPr>
          <a:lstStyle/>
          <a:p>
            <a:pPr algn="r"/>
            <a:r>
              <a:rPr lang="de-DE" sz="1400" dirty="0"/>
              <a:t>1</a:t>
            </a:r>
          </a:p>
          <a:p>
            <a:pPr algn="r"/>
            <a:r>
              <a:rPr lang="de-DE" sz="1400" dirty="0"/>
              <a:t>2</a:t>
            </a:r>
          </a:p>
          <a:p>
            <a:pPr algn="r"/>
            <a:r>
              <a:rPr lang="de-DE" sz="1400" dirty="0"/>
              <a:t>3</a:t>
            </a:r>
          </a:p>
          <a:p>
            <a:pPr algn="r"/>
            <a:r>
              <a:rPr lang="de-DE" sz="1400" dirty="0"/>
              <a:t>4</a:t>
            </a:r>
          </a:p>
          <a:p>
            <a:pPr algn="r"/>
            <a:r>
              <a:rPr lang="de-DE" sz="1400" dirty="0"/>
              <a:t>5</a:t>
            </a:r>
          </a:p>
          <a:p>
            <a:pPr algn="r"/>
            <a:r>
              <a:rPr lang="de-DE" sz="1400" dirty="0"/>
              <a:t>6</a:t>
            </a:r>
          </a:p>
          <a:p>
            <a:pPr algn="r"/>
            <a:r>
              <a:rPr lang="de-DE" sz="1400" dirty="0"/>
              <a:t>7</a:t>
            </a:r>
          </a:p>
          <a:p>
            <a:pPr algn="r"/>
            <a:r>
              <a:rPr lang="de-DE" sz="1400" dirty="0"/>
              <a:t>8</a:t>
            </a:r>
          </a:p>
          <a:p>
            <a:pPr algn="r"/>
            <a:r>
              <a:rPr lang="de-DE" sz="1400" dirty="0"/>
              <a:t>9</a:t>
            </a:r>
          </a:p>
          <a:p>
            <a:pPr algn="r"/>
            <a:r>
              <a:rPr lang="de-DE" sz="1400" dirty="0"/>
              <a:t>10</a:t>
            </a:r>
          </a:p>
          <a:p>
            <a:pPr algn="r"/>
            <a:endParaRPr lang="de-DE" sz="1400" dirty="0"/>
          </a:p>
          <a:p>
            <a:pPr algn="r"/>
            <a:endParaRPr lang="de-DE" dirty="0"/>
          </a:p>
          <a:p>
            <a:pPr algn="r"/>
            <a:r>
              <a:rPr lang="de-DE" sz="1400" dirty="0"/>
              <a:t>1</a:t>
            </a:r>
          </a:p>
          <a:p>
            <a:pPr algn="r"/>
            <a:r>
              <a:rPr lang="de-DE" sz="1400" dirty="0"/>
              <a:t>2</a:t>
            </a:r>
          </a:p>
          <a:p>
            <a:pPr algn="r"/>
            <a:r>
              <a:rPr lang="de-DE" sz="1400" dirty="0"/>
              <a:t>3</a:t>
            </a:r>
          </a:p>
          <a:p>
            <a:pPr algn="r"/>
            <a:r>
              <a:rPr lang="de-DE" sz="1400" dirty="0"/>
              <a:t>4</a:t>
            </a:r>
          </a:p>
          <a:p>
            <a:pPr algn="r"/>
            <a:r>
              <a:rPr lang="de-DE" sz="1400" dirty="0"/>
              <a:t>5</a:t>
            </a:r>
          </a:p>
          <a:p>
            <a:pPr algn="r"/>
            <a:r>
              <a:rPr lang="de-DE" sz="1400" dirty="0"/>
              <a:t>6</a:t>
            </a:r>
          </a:p>
          <a:p>
            <a:pPr algn="r"/>
            <a:r>
              <a:rPr lang="de-DE" sz="1400" dirty="0"/>
              <a:t>7</a:t>
            </a:r>
          </a:p>
          <a:p>
            <a:pPr algn="r"/>
            <a:r>
              <a:rPr lang="de-DE" sz="1400" dirty="0"/>
              <a:t>8</a:t>
            </a:r>
          </a:p>
          <a:p>
            <a:pPr algn="r"/>
            <a:r>
              <a:rPr lang="de-DE" sz="1400" dirty="0"/>
              <a:t>9</a:t>
            </a:r>
          </a:p>
          <a:p>
            <a:pPr algn="r"/>
            <a:r>
              <a:rPr lang="de-DE" sz="1400" dirty="0"/>
              <a:t>10</a:t>
            </a:r>
          </a:p>
          <a:p>
            <a:pPr algn="r"/>
            <a:endParaRPr lang="de-DE" sz="1400" dirty="0"/>
          </a:p>
        </p:txBody>
      </p:sp>
    </p:spTree>
    <p:extLst>
      <p:ext uri="{BB962C8B-B14F-4D97-AF65-F5344CB8AC3E}">
        <p14:creationId xmlns:p14="http://schemas.microsoft.com/office/powerpoint/2010/main" val="22710511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13</a:t>
            </a:fld>
            <a:endParaRPr lang="de-DE" dirty="0"/>
          </a:p>
        </p:txBody>
      </p:sp>
      <p:sp>
        <p:nvSpPr>
          <p:cNvPr id="8" name="Textfeld 7"/>
          <p:cNvSpPr txBox="1"/>
          <p:nvPr/>
        </p:nvSpPr>
        <p:spPr>
          <a:xfrm>
            <a:off x="395536" y="551607"/>
            <a:ext cx="1016497"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8</a:t>
            </a:r>
          </a:p>
        </p:txBody>
      </p:sp>
      <p:sp>
        <p:nvSpPr>
          <p:cNvPr id="20" name="Textfeld 19"/>
          <p:cNvSpPr txBox="1"/>
          <p:nvPr/>
        </p:nvSpPr>
        <p:spPr>
          <a:xfrm>
            <a:off x="7872144" y="639969"/>
            <a:ext cx="1158907" cy="276999"/>
          </a:xfrm>
          <a:prstGeom prst="rect">
            <a:avLst/>
          </a:prstGeom>
          <a:noFill/>
        </p:spPr>
        <p:txBody>
          <a:bodyPr wrap="none" rtlCol="0">
            <a:spAutoFit/>
          </a:bodyPr>
          <a:lstStyle/>
          <a:p>
            <a:r>
              <a:rPr lang="de-DE" sz="1200" dirty="0"/>
              <a:t>Arbeitsblatt 8-3</a:t>
            </a:r>
          </a:p>
        </p:txBody>
      </p:sp>
      <p:sp>
        <p:nvSpPr>
          <p:cNvPr id="18" name="Rectangle 22"/>
          <p:cNvSpPr>
            <a:spLocks noChangeArrowheads="1"/>
          </p:cNvSpPr>
          <p:nvPr/>
        </p:nvSpPr>
        <p:spPr bwMode="auto">
          <a:xfrm>
            <a:off x="3831489" y="3250288"/>
            <a:ext cx="4263200" cy="3326219"/>
          </a:xfrm>
          <a:prstGeom prst="rect">
            <a:avLst/>
          </a:prstGeom>
          <a:solidFill>
            <a:srgbClr val="F8F8F8"/>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19" name="Text Box 12"/>
          <p:cNvSpPr txBox="1">
            <a:spLocks noChangeArrowheads="1"/>
          </p:cNvSpPr>
          <p:nvPr/>
        </p:nvSpPr>
        <p:spPr bwMode="auto">
          <a:xfrm>
            <a:off x="2591390" y="4480641"/>
            <a:ext cx="1219200"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r" eaLnBrk="1" hangingPunct="1">
              <a:spcBef>
                <a:spcPct val="0"/>
              </a:spcBef>
              <a:buFontTx/>
              <a:buNone/>
            </a:pPr>
            <a:r>
              <a:rPr lang="de-DE" altLang="de-DE" sz="1200" b="1" dirty="0">
                <a:latin typeface="+mn-lt"/>
              </a:rPr>
              <a:t>500 </a:t>
            </a:r>
            <a:r>
              <a:rPr lang="de-DE" altLang="de-DE" sz="1200" b="1" dirty="0" err="1">
                <a:latin typeface="+mn-lt"/>
              </a:rPr>
              <a:t>Bp</a:t>
            </a:r>
            <a:endParaRPr lang="de-DE" altLang="de-DE" sz="1200" b="1" dirty="0">
              <a:latin typeface="+mn-lt"/>
            </a:endParaRPr>
          </a:p>
          <a:p>
            <a:pPr algn="r" eaLnBrk="1" hangingPunct="1">
              <a:spcBef>
                <a:spcPct val="0"/>
              </a:spcBef>
              <a:buFontTx/>
              <a:buNone/>
            </a:pPr>
            <a:endParaRPr lang="de-DE" altLang="de-DE" sz="1200" b="1" dirty="0">
              <a:latin typeface="+mn-lt"/>
            </a:endParaRPr>
          </a:p>
          <a:p>
            <a:pPr algn="r" eaLnBrk="1" hangingPunct="1">
              <a:spcBef>
                <a:spcPct val="0"/>
              </a:spcBef>
              <a:buFontTx/>
              <a:buNone/>
            </a:pPr>
            <a:r>
              <a:rPr lang="de-DE" altLang="de-DE" sz="1200" b="1" dirty="0">
                <a:latin typeface="+mn-lt"/>
              </a:rPr>
              <a:t>400 </a:t>
            </a:r>
            <a:r>
              <a:rPr lang="de-DE" altLang="de-DE" sz="1200" b="1" dirty="0" err="1">
                <a:latin typeface="+mn-lt"/>
              </a:rPr>
              <a:t>Bp</a:t>
            </a:r>
            <a:endParaRPr lang="de-DE" altLang="de-DE" sz="1200" b="1" dirty="0">
              <a:latin typeface="+mn-lt"/>
            </a:endParaRPr>
          </a:p>
          <a:p>
            <a:pPr algn="r" eaLnBrk="1" hangingPunct="1">
              <a:spcBef>
                <a:spcPct val="0"/>
              </a:spcBef>
              <a:buFontTx/>
              <a:buNone/>
            </a:pPr>
            <a:endParaRPr lang="de-DE" altLang="de-DE" sz="1200" b="1" dirty="0">
              <a:latin typeface="+mn-lt"/>
            </a:endParaRPr>
          </a:p>
          <a:p>
            <a:pPr algn="r" eaLnBrk="1" hangingPunct="1">
              <a:spcBef>
                <a:spcPct val="0"/>
              </a:spcBef>
              <a:buFontTx/>
              <a:buNone/>
            </a:pPr>
            <a:endParaRPr lang="de-DE" altLang="de-DE" sz="1400" b="1" dirty="0">
              <a:latin typeface="+mn-lt"/>
            </a:endParaRPr>
          </a:p>
          <a:p>
            <a:pPr algn="r" eaLnBrk="1" hangingPunct="1">
              <a:spcBef>
                <a:spcPct val="0"/>
              </a:spcBef>
              <a:buFontTx/>
              <a:buNone/>
            </a:pPr>
            <a:r>
              <a:rPr lang="de-DE" altLang="de-DE" sz="1200" b="1" dirty="0">
                <a:latin typeface="+mn-lt"/>
              </a:rPr>
              <a:t>                       </a:t>
            </a:r>
          </a:p>
          <a:p>
            <a:pPr algn="r" eaLnBrk="1" hangingPunct="1">
              <a:spcBef>
                <a:spcPct val="0"/>
              </a:spcBef>
              <a:buFontTx/>
              <a:buNone/>
            </a:pPr>
            <a:r>
              <a:rPr lang="de-DE" altLang="de-DE" sz="1200" b="1" dirty="0">
                <a:latin typeface="+mn-lt"/>
              </a:rPr>
              <a:t>150 </a:t>
            </a:r>
            <a:r>
              <a:rPr lang="de-DE" altLang="de-DE" sz="1200" b="1" dirty="0" err="1">
                <a:latin typeface="+mn-lt"/>
              </a:rPr>
              <a:t>Bp</a:t>
            </a:r>
            <a:r>
              <a:rPr lang="de-DE" altLang="de-DE" sz="1200" b="1" dirty="0">
                <a:latin typeface="+mn-lt"/>
              </a:rPr>
              <a:t> </a:t>
            </a:r>
          </a:p>
          <a:p>
            <a:pPr algn="r" eaLnBrk="1" hangingPunct="1">
              <a:spcBef>
                <a:spcPct val="0"/>
              </a:spcBef>
              <a:buFontTx/>
              <a:buNone/>
            </a:pPr>
            <a:endParaRPr lang="de-DE" altLang="de-DE" sz="1200" b="1" dirty="0">
              <a:latin typeface="+mn-lt"/>
            </a:endParaRPr>
          </a:p>
          <a:p>
            <a:pPr algn="r" eaLnBrk="1" hangingPunct="1">
              <a:spcBef>
                <a:spcPct val="0"/>
              </a:spcBef>
              <a:buFontTx/>
              <a:buNone/>
            </a:pPr>
            <a:endParaRPr lang="de-DE" altLang="de-DE" sz="600" b="1" dirty="0">
              <a:latin typeface="+mn-lt"/>
            </a:endParaRPr>
          </a:p>
          <a:p>
            <a:pPr algn="r" eaLnBrk="1" hangingPunct="1">
              <a:spcBef>
                <a:spcPct val="0"/>
              </a:spcBef>
              <a:buFontTx/>
              <a:buNone/>
            </a:pPr>
            <a:r>
              <a:rPr lang="de-DE" altLang="de-DE" sz="1200" b="1" dirty="0">
                <a:latin typeface="+mn-lt"/>
              </a:rPr>
              <a:t>100 </a:t>
            </a:r>
            <a:r>
              <a:rPr lang="de-DE" altLang="de-DE" sz="1200" b="1" dirty="0" err="1">
                <a:latin typeface="+mn-lt"/>
              </a:rPr>
              <a:t>Bp</a:t>
            </a:r>
            <a:r>
              <a:rPr lang="de-DE" altLang="de-DE" sz="1200" b="1" dirty="0">
                <a:latin typeface="+mn-lt"/>
              </a:rPr>
              <a:t> </a:t>
            </a:r>
          </a:p>
        </p:txBody>
      </p:sp>
      <p:sp>
        <p:nvSpPr>
          <p:cNvPr id="22" name="Rectangle 19"/>
          <p:cNvSpPr>
            <a:spLocks noChangeArrowheads="1"/>
          </p:cNvSpPr>
          <p:nvPr/>
        </p:nvSpPr>
        <p:spPr bwMode="auto">
          <a:xfrm>
            <a:off x="5440816" y="3588426"/>
            <a:ext cx="990600" cy="304800"/>
          </a:xfrm>
          <a:prstGeom prst="rect">
            <a:avLst/>
          </a:prstGeom>
          <a:solidFill>
            <a:schemeClr val="bg1"/>
          </a:solidFill>
          <a:ln w="9525">
            <a:noFill/>
            <a:miter lim="800000"/>
            <a:headEnd/>
            <a:tailEnd/>
          </a:ln>
          <a:effectLst>
            <a:innerShdw blurRad="63500" dist="50800" dir="13500000">
              <a:prstClr val="black">
                <a:alpha val="50000"/>
              </a:prstClr>
            </a:innerShdw>
          </a:effectLst>
        </p:spPr>
        <p:txBody>
          <a:bodyPr wrap="none" anchor="ctr"/>
          <a:lstStyle/>
          <a:p>
            <a:pPr algn="ctr"/>
            <a:r>
              <a:rPr lang="de-DE" sz="1400" b="1" dirty="0"/>
              <a:t>DNA 1</a:t>
            </a:r>
          </a:p>
        </p:txBody>
      </p:sp>
      <p:sp>
        <p:nvSpPr>
          <p:cNvPr id="23" name="Rectangle 21"/>
          <p:cNvSpPr>
            <a:spLocks noChangeArrowheads="1"/>
          </p:cNvSpPr>
          <p:nvPr/>
        </p:nvSpPr>
        <p:spPr bwMode="auto">
          <a:xfrm>
            <a:off x="6812416" y="3588426"/>
            <a:ext cx="990600" cy="304800"/>
          </a:xfrm>
          <a:prstGeom prst="rect">
            <a:avLst/>
          </a:prstGeom>
          <a:solidFill>
            <a:schemeClr val="bg1"/>
          </a:solidFill>
          <a:ln w="9525">
            <a:noFill/>
            <a:miter lim="800000"/>
            <a:headEnd/>
            <a:tailEnd/>
          </a:ln>
          <a:effectLst>
            <a:innerShdw blurRad="63500" dist="50800" dir="13500000">
              <a:prstClr val="black">
                <a:alpha val="50000"/>
              </a:prstClr>
            </a:innerShdw>
          </a:effectLst>
        </p:spPr>
        <p:txBody>
          <a:bodyPr wrap="none" anchor="ctr"/>
          <a:lstStyle/>
          <a:p>
            <a:pPr algn="ctr"/>
            <a:r>
              <a:rPr lang="de-DE" sz="1400" b="1" dirty="0"/>
              <a:t>DNA 2</a:t>
            </a:r>
          </a:p>
        </p:txBody>
      </p:sp>
      <p:sp>
        <p:nvSpPr>
          <p:cNvPr id="24" name="Rectangle 19"/>
          <p:cNvSpPr>
            <a:spLocks noChangeArrowheads="1"/>
          </p:cNvSpPr>
          <p:nvPr/>
        </p:nvSpPr>
        <p:spPr bwMode="auto">
          <a:xfrm>
            <a:off x="3996400" y="3577050"/>
            <a:ext cx="990600" cy="304800"/>
          </a:xfrm>
          <a:prstGeom prst="rect">
            <a:avLst/>
          </a:prstGeom>
          <a:solidFill>
            <a:schemeClr val="bg1"/>
          </a:solidFill>
          <a:ln w="9525">
            <a:noFill/>
            <a:miter lim="800000"/>
            <a:headEnd/>
            <a:tailEnd/>
          </a:ln>
          <a:effectLst>
            <a:innerShdw blurRad="63500" dist="50800" dir="13500000">
              <a:prstClr val="black">
                <a:alpha val="50000"/>
              </a:prstClr>
            </a:innerShdw>
          </a:effectLst>
        </p:spPr>
        <p:txBody>
          <a:bodyPr wrap="none" anchor="ctr"/>
          <a:lstStyle/>
          <a:p>
            <a:pPr algn="ctr" eaLnBrk="1" hangingPunct="1">
              <a:defRPr/>
            </a:pPr>
            <a:r>
              <a:rPr lang="de-DE" sz="1400" b="1" dirty="0"/>
              <a:t>Marker</a:t>
            </a:r>
          </a:p>
        </p:txBody>
      </p:sp>
      <p:sp>
        <p:nvSpPr>
          <p:cNvPr id="25" name="Rectangle 8"/>
          <p:cNvSpPr>
            <a:spLocks noChangeArrowheads="1"/>
          </p:cNvSpPr>
          <p:nvPr/>
        </p:nvSpPr>
        <p:spPr bwMode="auto">
          <a:xfrm>
            <a:off x="4037344" y="4568706"/>
            <a:ext cx="990600" cy="152400"/>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26" name="Rectangle 14"/>
          <p:cNvSpPr>
            <a:spLocks noChangeArrowheads="1"/>
          </p:cNvSpPr>
          <p:nvPr/>
        </p:nvSpPr>
        <p:spPr bwMode="auto">
          <a:xfrm>
            <a:off x="4037344" y="5691163"/>
            <a:ext cx="990600" cy="152400"/>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27" name="Rectangle 15"/>
          <p:cNvSpPr>
            <a:spLocks noChangeArrowheads="1"/>
          </p:cNvSpPr>
          <p:nvPr/>
        </p:nvSpPr>
        <p:spPr bwMode="auto">
          <a:xfrm>
            <a:off x="4037344" y="6078135"/>
            <a:ext cx="990600" cy="152400"/>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sp>
        <p:nvSpPr>
          <p:cNvPr id="28" name="Rectangle 16"/>
          <p:cNvSpPr>
            <a:spLocks noChangeArrowheads="1"/>
          </p:cNvSpPr>
          <p:nvPr/>
        </p:nvSpPr>
        <p:spPr bwMode="auto">
          <a:xfrm>
            <a:off x="4041890" y="4914592"/>
            <a:ext cx="990600" cy="152400"/>
          </a:xfrm>
          <a:prstGeom prst="rect">
            <a:avLst/>
          </a:prstGeom>
          <a:solidFill>
            <a:srgbClr val="4D4D4D"/>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FontTx/>
              <a:buNone/>
            </a:pPr>
            <a:endParaRPr lang="de-DE" altLang="de-DE" sz="2400"/>
          </a:p>
        </p:txBody>
      </p:sp>
      <p:graphicFrame>
        <p:nvGraphicFramePr>
          <p:cNvPr id="36" name="Group 4"/>
          <p:cNvGraphicFramePr>
            <a:graphicFrameLocks noGrp="1"/>
          </p:cNvGraphicFramePr>
          <p:nvPr>
            <p:extLst>
              <p:ext uri="{D42A27DB-BD31-4B8C-83A1-F6EECF244321}">
                <p14:modId xmlns:p14="http://schemas.microsoft.com/office/powerpoint/2010/main" val="122294643"/>
              </p:ext>
            </p:extLst>
          </p:nvPr>
        </p:nvGraphicFramePr>
        <p:xfrm>
          <a:off x="3848439" y="1012504"/>
          <a:ext cx="4253745" cy="2072260"/>
        </p:xfrm>
        <a:graphic>
          <a:graphicData uri="http://schemas.openxmlformats.org/drawingml/2006/table">
            <a:tbl>
              <a:tblPr/>
              <a:tblGrid>
                <a:gridCol w="539222">
                  <a:extLst>
                    <a:ext uri="{9D8B030D-6E8A-4147-A177-3AD203B41FA5}">
                      <a16:colId xmlns="" xmlns:a16="http://schemas.microsoft.com/office/drawing/2014/main" val="20000"/>
                    </a:ext>
                  </a:extLst>
                </a:gridCol>
                <a:gridCol w="902502">
                  <a:extLst>
                    <a:ext uri="{9D8B030D-6E8A-4147-A177-3AD203B41FA5}">
                      <a16:colId xmlns="" xmlns:a16="http://schemas.microsoft.com/office/drawing/2014/main" val="20001"/>
                    </a:ext>
                  </a:extLst>
                </a:gridCol>
                <a:gridCol w="1095647">
                  <a:extLst>
                    <a:ext uri="{9D8B030D-6E8A-4147-A177-3AD203B41FA5}">
                      <a16:colId xmlns="" xmlns:a16="http://schemas.microsoft.com/office/drawing/2014/main" val="20002"/>
                    </a:ext>
                  </a:extLst>
                </a:gridCol>
                <a:gridCol w="1716374">
                  <a:extLst>
                    <a:ext uri="{9D8B030D-6E8A-4147-A177-3AD203B41FA5}">
                      <a16:colId xmlns="" xmlns:a16="http://schemas.microsoft.com/office/drawing/2014/main" val="20003"/>
                    </a:ext>
                  </a:extLst>
                </a:gridCol>
              </a:tblGrid>
              <a:tr h="76524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DNA</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Anzahl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der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Schnitt-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stellen</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Anzahl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der</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4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Fragmente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Fragment-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längen in ab-steigender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Reihenfolge [</a:t>
                      </a:r>
                      <a:r>
                        <a:rPr kumimoji="0" lang="de-DE" sz="14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Bp</a:t>
                      </a: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4781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lang="de-DE" altLang="de-DE" sz="1400" b="1" dirty="0">
                        <a:latin typeface="Arial" panose="020B0604020202020204" pitchFamily="34" charset="0"/>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lang="de-DE" sz="1400" b="1" kern="1200" dirty="0">
                        <a:solidFill>
                          <a:schemeClr val="tx1"/>
                        </a:solidFill>
                        <a:latin typeface="Arial" panose="020B0604020202020204" pitchFamily="34" charset="0"/>
                        <a:ea typeface="+mn-ea"/>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4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2122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lang="de-DE" altLang="de-DE" sz="1400" b="1" dirty="0">
                        <a:latin typeface="Arial" panose="020B0604020202020204" pitchFamily="34" charset="0"/>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lang="de-DE" sz="1400" b="1" kern="1200" dirty="0">
                        <a:solidFill>
                          <a:schemeClr val="tx1"/>
                        </a:solidFill>
                        <a:latin typeface="Arial" panose="020B0604020202020204" pitchFamily="34" charset="0"/>
                        <a:ea typeface="+mn-ea"/>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4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bl>
          </a:graphicData>
        </a:graphic>
      </p:graphicFrame>
      <p:sp>
        <p:nvSpPr>
          <p:cNvPr id="37" name="Rechteck 6"/>
          <p:cNvSpPr>
            <a:spLocks noChangeArrowheads="1"/>
          </p:cNvSpPr>
          <p:nvPr/>
        </p:nvSpPr>
        <p:spPr bwMode="auto">
          <a:xfrm>
            <a:off x="903784" y="1082483"/>
            <a:ext cx="847342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150000"/>
              </a:lnSpc>
              <a:spcBef>
                <a:spcPct val="0"/>
              </a:spcBef>
              <a:buNone/>
            </a:pPr>
            <a:r>
              <a:rPr lang="de-DE" altLang="de-DE" sz="1400" b="1" dirty="0">
                <a:latin typeface="Arial" panose="020B0604020202020204" pitchFamily="34" charset="0"/>
                <a:cs typeface="Arial" panose="020B0604020202020204" pitchFamily="34" charset="0"/>
              </a:rPr>
              <a:t>Ermittlung der Anzahl und Länge </a:t>
            </a:r>
          </a:p>
          <a:p>
            <a:pPr>
              <a:lnSpc>
                <a:spcPct val="150000"/>
              </a:lnSpc>
              <a:spcBef>
                <a:spcPct val="0"/>
              </a:spcBef>
              <a:buNone/>
            </a:pPr>
            <a:r>
              <a:rPr lang="de-DE" altLang="de-DE" sz="1400" b="1" dirty="0">
                <a:latin typeface="Arial" panose="020B0604020202020204" pitchFamily="34" charset="0"/>
                <a:cs typeface="Arial" panose="020B0604020202020204" pitchFamily="34" charset="0"/>
              </a:rPr>
              <a:t>der resultierenden Fragmente</a:t>
            </a:r>
            <a:endParaRPr lang="de-DE" altLang="de-DE" sz="600" b="1"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Schematisches Endergebnis der </a:t>
            </a:r>
          </a:p>
          <a:p>
            <a:pPr>
              <a:lnSpc>
                <a:spcPct val="150000"/>
              </a:lnSpc>
              <a:spcBef>
                <a:spcPct val="0"/>
              </a:spcBef>
              <a:buNone/>
            </a:pPr>
            <a:r>
              <a:rPr lang="de-DE" altLang="de-DE" sz="1400" b="1" dirty="0">
                <a:latin typeface="Arial" panose="020B0604020202020204" pitchFamily="34" charset="0"/>
                <a:cs typeface="Arial" panose="020B0604020202020204" pitchFamily="34" charset="0"/>
              </a:rPr>
              <a:t>Agarose-Gelelektrophorese</a:t>
            </a: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Zeichnen Sie die Banden ein!</a:t>
            </a:r>
          </a:p>
        </p:txBody>
      </p:sp>
      <p:sp>
        <p:nvSpPr>
          <p:cNvPr id="29" name="Ellipse 28"/>
          <p:cNvSpPr/>
          <p:nvPr/>
        </p:nvSpPr>
        <p:spPr>
          <a:xfrm>
            <a:off x="8137870" y="6292433"/>
            <a:ext cx="295429" cy="295429"/>
          </a:xfrm>
          <a:prstGeom prst="ellipse">
            <a:avLst/>
          </a:prstGeom>
          <a:solidFill>
            <a:schemeClr val="bg1"/>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a:t>
            </a:r>
          </a:p>
        </p:txBody>
      </p:sp>
      <p:sp>
        <p:nvSpPr>
          <p:cNvPr id="30" name="Ellipse 29"/>
          <p:cNvSpPr/>
          <p:nvPr/>
        </p:nvSpPr>
        <p:spPr>
          <a:xfrm>
            <a:off x="8140850" y="3224757"/>
            <a:ext cx="295429" cy="295429"/>
          </a:xfrm>
          <a:prstGeom prst="ellipse">
            <a:avLst/>
          </a:prstGeom>
          <a:solidFill>
            <a:schemeClr val="bg1"/>
          </a:solidFill>
          <a:ln w="952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a:t>
            </a:r>
          </a:p>
        </p:txBody>
      </p:sp>
      <p:cxnSp>
        <p:nvCxnSpPr>
          <p:cNvPr id="31" name="Gerade Verbindung mit Pfeil 30"/>
          <p:cNvCxnSpPr/>
          <p:nvPr/>
        </p:nvCxnSpPr>
        <p:spPr>
          <a:xfrm>
            <a:off x="8180654" y="3674858"/>
            <a:ext cx="2980" cy="2449776"/>
          </a:xfrm>
          <a:prstGeom prst="straightConnector1">
            <a:avLst/>
          </a:prstGeom>
          <a:ln>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Textfeld 31"/>
          <p:cNvSpPr txBox="1"/>
          <p:nvPr/>
        </p:nvSpPr>
        <p:spPr>
          <a:xfrm rot="5400000">
            <a:off x="7455718" y="4714124"/>
            <a:ext cx="1699504" cy="246221"/>
          </a:xfrm>
          <a:prstGeom prst="rect">
            <a:avLst/>
          </a:prstGeom>
          <a:noFill/>
        </p:spPr>
        <p:txBody>
          <a:bodyPr wrap="none" rtlCol="0">
            <a:spAutoFit/>
          </a:bodyPr>
          <a:lstStyle/>
          <a:p>
            <a:r>
              <a:rPr lang="de-DE" sz="1000" dirty="0"/>
              <a:t>Laufrichtung  der  Fragmente</a:t>
            </a:r>
          </a:p>
        </p:txBody>
      </p:sp>
      <p:sp>
        <p:nvSpPr>
          <p:cNvPr id="33" name="Abgerundetes Rechteck 1">
            <a:extLst>
              <a:ext uri="{FF2B5EF4-FFF2-40B4-BE49-F238E27FC236}">
                <a16:creationId xmlns="" xmlns:a16="http://schemas.microsoft.com/office/drawing/2014/main" id="{766C9A3F-2381-4CB0-B3C8-F24D38693BC3}"/>
              </a:ext>
            </a:extLst>
          </p:cNvPr>
          <p:cNvSpPr/>
          <p:nvPr/>
        </p:nvSpPr>
        <p:spPr>
          <a:xfrm>
            <a:off x="420191" y="1268536"/>
            <a:ext cx="388071" cy="374571"/>
          </a:xfrm>
          <a:prstGeom prst="round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square" rtlCol="0">
            <a:spAutoFit/>
          </a:bodyPr>
          <a:lstStyle/>
          <a:p>
            <a:pPr algn="ctr"/>
            <a:r>
              <a:rPr lang="de-DE" sz="1600" dirty="0">
                <a:solidFill>
                  <a:schemeClr val="tx1"/>
                </a:solidFill>
              </a:rPr>
              <a:t>b)</a:t>
            </a:r>
          </a:p>
        </p:txBody>
      </p:sp>
      <p:sp>
        <p:nvSpPr>
          <p:cNvPr id="38" name="Abgerundetes Rechteck 1">
            <a:extLst>
              <a:ext uri="{FF2B5EF4-FFF2-40B4-BE49-F238E27FC236}">
                <a16:creationId xmlns="" xmlns:a16="http://schemas.microsoft.com/office/drawing/2014/main" id="{4C0A1C89-298A-444A-846C-9C013A7D1395}"/>
              </a:ext>
            </a:extLst>
          </p:cNvPr>
          <p:cNvSpPr/>
          <p:nvPr/>
        </p:nvSpPr>
        <p:spPr>
          <a:xfrm>
            <a:off x="420191" y="3174872"/>
            <a:ext cx="381704" cy="374571"/>
          </a:xfrm>
          <a:prstGeom prst="round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square" rtlCol="0">
            <a:spAutoFit/>
          </a:bodyPr>
          <a:lstStyle/>
          <a:p>
            <a:pPr algn="ctr"/>
            <a:r>
              <a:rPr lang="de-DE" sz="1600" dirty="0">
                <a:solidFill>
                  <a:schemeClr val="tx1"/>
                </a:solidFill>
              </a:rPr>
              <a:t>c)</a:t>
            </a:r>
          </a:p>
        </p:txBody>
      </p:sp>
    </p:spTree>
    <p:extLst>
      <p:ext uri="{BB962C8B-B14F-4D97-AF65-F5344CB8AC3E}">
        <p14:creationId xmlns:p14="http://schemas.microsoft.com/office/powerpoint/2010/main" val="1013832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14</a:t>
            </a:fld>
            <a:endParaRPr lang="de-DE" dirty="0"/>
          </a:p>
        </p:txBody>
      </p:sp>
      <p:sp>
        <p:nvSpPr>
          <p:cNvPr id="8" name="Textfeld 7"/>
          <p:cNvSpPr txBox="1"/>
          <p:nvPr/>
        </p:nvSpPr>
        <p:spPr>
          <a:xfrm>
            <a:off x="395536" y="551607"/>
            <a:ext cx="1016497"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8</a:t>
            </a:r>
          </a:p>
        </p:txBody>
      </p:sp>
      <p:sp>
        <p:nvSpPr>
          <p:cNvPr id="42" name="Rechteck 6"/>
          <p:cNvSpPr>
            <a:spLocks noChangeArrowheads="1"/>
          </p:cNvSpPr>
          <p:nvPr/>
        </p:nvSpPr>
        <p:spPr bwMode="auto">
          <a:xfrm>
            <a:off x="358941" y="1024908"/>
            <a:ext cx="8560676" cy="539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150000"/>
              </a:lnSpc>
              <a:spcBef>
                <a:spcPct val="0"/>
              </a:spcBef>
              <a:buNone/>
            </a:pPr>
            <a:r>
              <a:rPr lang="de-DE" altLang="de-DE" sz="1600" b="1" dirty="0">
                <a:latin typeface="Arial" panose="020B0604020202020204" pitchFamily="34" charset="0"/>
                <a:cs typeface="Arial" panose="020B0604020202020204" pitchFamily="34" charset="0"/>
              </a:rPr>
              <a:t>Informationstext zur Agarose-Gelelektrophorese</a:t>
            </a:r>
          </a:p>
          <a:p>
            <a:pPr>
              <a:lnSpc>
                <a:spcPct val="150000"/>
              </a:lnSpc>
              <a:buNone/>
            </a:pPr>
            <a:r>
              <a:rPr lang="de-DE" sz="1400" dirty="0">
                <a:latin typeface="Arial" panose="020B0604020202020204" pitchFamily="34" charset="0"/>
                <a:cs typeface="Arial" panose="020B0604020202020204" pitchFamily="34" charset="0"/>
              </a:rPr>
              <a:t>Bei der Agarose-Gelelektrophorese (AGE) </a:t>
            </a:r>
            <a:r>
              <a:rPr lang="de-DE" sz="1400" dirty="0" smtClean="0">
                <a:latin typeface="Arial" panose="020B0604020202020204" pitchFamily="34" charset="0"/>
                <a:cs typeface="Arial" panose="020B0604020202020204" pitchFamily="34" charset="0"/>
              </a:rPr>
              <a:t>wird </a:t>
            </a:r>
            <a:r>
              <a:rPr lang="de-DE" sz="1400" dirty="0" err="1">
                <a:latin typeface="Arial" panose="020B0604020202020204" pitchFamily="34" charset="0"/>
                <a:cs typeface="Arial" panose="020B0604020202020204" pitchFamily="34" charset="0"/>
              </a:rPr>
              <a:t>Agarose</a:t>
            </a:r>
            <a:r>
              <a:rPr lang="de-DE" sz="1400" dirty="0">
                <a:latin typeface="Arial" panose="020B0604020202020204" pitchFamily="34" charset="0"/>
                <a:cs typeface="Arial" panose="020B0604020202020204" pitchFamily="34" charset="0"/>
              </a:rPr>
              <a:t> verwendet, um eine netzartige Gelmatrix mit Poren herzustellen. Die AGE nutzt die Eigenschaft geladener Moleküle, in einem elektrischen Feld zu wandern, für deren Trennung aus. Die aufzutrennende Mischung von Molekülen besteht bei der AGE meist aus Nukleinsäuren (z. B. DNA). Die DNA wird in eine </a:t>
            </a:r>
            <a:r>
              <a:rPr lang="de-DE" sz="1400" dirty="0" smtClean="0">
                <a:latin typeface="Arial" panose="020B0604020202020204" pitchFamily="34" charset="0"/>
                <a:cs typeface="Arial" panose="020B0604020202020204" pitchFamily="34" charset="0"/>
              </a:rPr>
              <a:t>sogenannte </a:t>
            </a:r>
            <a:r>
              <a:rPr lang="de-DE" sz="1400" dirty="0">
                <a:latin typeface="Arial" panose="020B0604020202020204" pitchFamily="34" charset="0"/>
                <a:cs typeface="Arial" panose="020B0604020202020204" pitchFamily="34" charset="0"/>
              </a:rPr>
              <a:t>Geltasche aufgetragen. Anschließend erzeugt man ein elektrisches Feld in dem Gel, sodass die Makromoleküle sich durch das Gel bewegen. Dabei wandern verschiedene Makromoleküle unterschiedlich schnell durch die Gelmatrix hindurch. </a:t>
            </a:r>
          </a:p>
          <a:p>
            <a:pPr>
              <a:lnSpc>
                <a:spcPct val="150000"/>
              </a:lnSpc>
              <a:buNone/>
            </a:pPr>
            <a:r>
              <a:rPr lang="de-DE" sz="1400" dirty="0">
                <a:latin typeface="Arial" panose="020B0604020202020204" pitchFamily="34" charset="0"/>
                <a:cs typeface="Arial" panose="020B0604020202020204" pitchFamily="34" charset="0"/>
              </a:rPr>
              <a:t>Das Wanderungsverhalten von Nukleinsäuren in einem elektrischen Feld wird vornehmlich durch ihre </a:t>
            </a:r>
            <a:r>
              <a:rPr lang="de-DE" sz="1400" dirty="0" smtClean="0">
                <a:latin typeface="Arial" panose="020B0604020202020204" pitchFamily="34" charset="0"/>
                <a:cs typeface="Arial" panose="020B0604020202020204" pitchFamily="34" charset="0"/>
              </a:rPr>
              <a:t>Hauptladungsträger </a:t>
            </a:r>
            <a:r>
              <a:rPr lang="de-DE" sz="1400" dirty="0">
                <a:latin typeface="Arial" panose="020B0604020202020204" pitchFamily="34" charset="0"/>
                <a:cs typeface="Arial" panose="020B0604020202020204" pitchFamily="34" charset="0"/>
              </a:rPr>
              <a:t>bestimmt: die negativ geladenen Phosphatgruppen des Zuckerphosphatgerüsts. Große DNA-Moleküle werden bei ihrer Wanderung zum positiven Pol stärker von der Gelmatrix behindert als kleinere, sodass die erstgenannten entsprechend langsamer wandern. Die Größe der DNA-Fragmente lässt sich </a:t>
            </a:r>
            <a:r>
              <a:rPr lang="de-DE" sz="1400" dirty="0" smtClean="0">
                <a:latin typeface="Arial" panose="020B0604020202020204" pitchFamily="34" charset="0"/>
                <a:cs typeface="Arial" panose="020B0604020202020204" pitchFamily="34" charset="0"/>
              </a:rPr>
              <a:t>abschätzen, </a:t>
            </a:r>
            <a:r>
              <a:rPr lang="de-DE" sz="1400" dirty="0">
                <a:latin typeface="Arial" panose="020B0604020202020204" pitchFamily="34" charset="0"/>
                <a:cs typeface="Arial" panose="020B0604020202020204" pitchFamily="34" charset="0"/>
              </a:rPr>
              <a:t>indem gleichzeitig mit den aufzutrennenden DNA-Proben ein DNA-Standard, also ein Gemisch von DNA-Fragmenten verschiedener, aber bekannter Größen, auf das Gel aufgetragen wird.  Die AGE wird oft zu analytischen Zwecken eingesetzt, d. h. die gelelektrophoretische Auftrennung der eingesetzten DNA kann der Auswertung von Experimenten wie auch ihrer Erfolgskontrolle dienen. Hierunter fällt beispielsweise die Analyse von DNA-Restriktionen bei der Restriktionskartierung.</a:t>
            </a:r>
          </a:p>
        </p:txBody>
      </p:sp>
      <p:sp>
        <p:nvSpPr>
          <p:cNvPr id="15" name="Textfeld 14">
            <a:extLst>
              <a:ext uri="{FF2B5EF4-FFF2-40B4-BE49-F238E27FC236}">
                <a16:creationId xmlns="" xmlns:a16="http://schemas.microsoft.com/office/drawing/2014/main" id="{928E35F0-9FF4-4B20-B538-28D9ECAC6405}"/>
              </a:ext>
            </a:extLst>
          </p:cNvPr>
          <p:cNvSpPr txBox="1"/>
          <p:nvPr/>
        </p:nvSpPr>
        <p:spPr>
          <a:xfrm>
            <a:off x="7872144" y="639969"/>
            <a:ext cx="1217000"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Arbeitsblatt 8-4</a:t>
            </a:r>
          </a:p>
        </p:txBody>
      </p:sp>
    </p:spTree>
    <p:extLst>
      <p:ext uri="{BB962C8B-B14F-4D97-AF65-F5344CB8AC3E}">
        <p14:creationId xmlns:p14="http://schemas.microsoft.com/office/powerpoint/2010/main" val="19701274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15</a:t>
            </a:fld>
            <a:endParaRPr lang="de-DE" dirty="0"/>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9, Sterne 3</a:t>
            </a:r>
            <a:endParaRPr lang="de-DE" dirty="0"/>
          </a:p>
        </p:txBody>
      </p:sp>
      <p:sp>
        <p:nvSpPr>
          <p:cNvPr id="20" name="Textfeld 19"/>
          <p:cNvSpPr txBox="1"/>
          <p:nvPr/>
        </p:nvSpPr>
        <p:spPr>
          <a:xfrm>
            <a:off x="8022272" y="639969"/>
            <a:ext cx="952505"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Arbeitsblatt</a:t>
            </a:r>
          </a:p>
        </p:txBody>
      </p:sp>
      <p:sp>
        <p:nvSpPr>
          <p:cNvPr id="25" name="Rechteck 6"/>
          <p:cNvSpPr>
            <a:spLocks noChangeArrowheads="1"/>
          </p:cNvSpPr>
          <p:nvPr/>
        </p:nvSpPr>
        <p:spPr bwMode="auto">
          <a:xfrm>
            <a:off x="327325" y="951484"/>
            <a:ext cx="8222138"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200000"/>
              </a:lnSpc>
              <a:spcBef>
                <a:spcPct val="0"/>
              </a:spcBef>
              <a:buNone/>
            </a:pPr>
            <a:r>
              <a:rPr lang="de-DE" altLang="de-DE" sz="1600" b="1" dirty="0" smtClean="0">
                <a:latin typeface="Arial" panose="020B0604020202020204" pitchFamily="34" charset="0"/>
                <a:cs typeface="Arial" panose="020B0604020202020204" pitchFamily="34" charset="0"/>
              </a:rPr>
              <a:t>Rekombination</a:t>
            </a:r>
          </a:p>
          <a:p>
            <a:pPr>
              <a:lnSpc>
                <a:spcPct val="200000"/>
              </a:lnSpc>
              <a:spcBef>
                <a:spcPct val="0"/>
              </a:spcBef>
              <a:buNone/>
            </a:pPr>
            <a:r>
              <a:rPr lang="de-DE" altLang="de-DE" sz="1400" dirty="0" smtClean="0">
                <a:latin typeface="Arial" panose="020B0604020202020204" pitchFamily="34" charset="0"/>
                <a:cs typeface="Arial" panose="020B0604020202020204" pitchFamily="34" charset="0"/>
              </a:rPr>
              <a:t>Öffnen Sie die mp4-Datei „</a:t>
            </a:r>
            <a:r>
              <a:rPr lang="de-DE" altLang="de-DE" sz="1400" dirty="0" err="1" smtClean="0">
                <a:latin typeface="Arial" panose="020B0604020202020204" pitchFamily="34" charset="0"/>
                <a:cs typeface="Arial" panose="020B0604020202020204" pitchFamily="34" charset="0"/>
              </a:rPr>
              <a:t>recombination</a:t>
            </a:r>
            <a:r>
              <a:rPr lang="de-DE" altLang="de-DE" sz="1400" dirty="0" smtClean="0">
                <a:latin typeface="Arial" panose="020B0604020202020204" pitchFamily="34" charset="0"/>
                <a:cs typeface="Arial" panose="020B0604020202020204" pitchFamily="34" charset="0"/>
              </a:rPr>
              <a:t>“ und betrachten Sie die Animation aufmerksam.   </a:t>
            </a:r>
          </a:p>
          <a:p>
            <a:pPr>
              <a:lnSpc>
                <a:spcPct val="200000"/>
              </a:lnSpc>
              <a:spcBef>
                <a:spcPct val="0"/>
              </a:spcBef>
              <a:buNone/>
            </a:pPr>
            <a:r>
              <a:rPr lang="de-DE" altLang="de-DE" sz="1400" dirty="0" smtClean="0">
                <a:latin typeface="Arial" panose="020B0604020202020204" pitchFamily="34" charset="0"/>
                <a:cs typeface="Arial" panose="020B0604020202020204" pitchFamily="34" charset="0"/>
              </a:rPr>
              <a:t>Erläutern Sie die in der Animation gezeigten Vorgänge und wählen Sie geeignete Schlüsselbegriffe aus!</a:t>
            </a:r>
          </a:p>
          <a:p>
            <a:pPr>
              <a:lnSpc>
                <a:spcPct val="200000"/>
              </a:lnSpc>
              <a:spcBef>
                <a:spcPct val="0"/>
              </a:spcBef>
              <a:buNone/>
            </a:pPr>
            <a:r>
              <a:rPr lang="de-DE" altLang="de-DE" sz="1400" dirty="0" smtClean="0">
                <a:latin typeface="Arial" panose="020B0604020202020204" pitchFamily="34" charset="0"/>
                <a:cs typeface="Arial" panose="020B0604020202020204" pitchFamily="34" charset="0"/>
              </a:rPr>
              <a:t>……………………………………………………………………………………………………………………………………………………………………………………………………………………………………………………………………………………………………………………………………………………………………………………………………………………………………………………………………………………………………………………………………………………………………………………………………………………………………………………………………………………………………………………………………………………………………………………………………………………………………………………………………… Schlüsselbegriffe:      ………………………………………………………………………………………………………………………</a:t>
            </a:r>
            <a:endParaRPr lang="de-DE" altLang="de-DE"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5187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2</a:t>
            </a:fld>
            <a:endParaRPr lang="de-DE"/>
          </a:p>
        </p:txBody>
      </p:sp>
      <p:sp>
        <p:nvSpPr>
          <p:cNvPr id="8" name="Textfeld 7"/>
          <p:cNvSpPr txBox="1"/>
          <p:nvPr/>
        </p:nvSpPr>
        <p:spPr>
          <a:xfrm>
            <a:off x="395536" y="551607"/>
            <a:ext cx="1794658"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2, Stern 1</a:t>
            </a:r>
            <a:endParaRPr lang="de-DE" dirty="0"/>
          </a:p>
        </p:txBody>
      </p:sp>
      <p:sp>
        <p:nvSpPr>
          <p:cNvPr id="12" name="Text Box 6"/>
          <p:cNvSpPr txBox="1">
            <a:spLocks noChangeArrowheads="1"/>
          </p:cNvSpPr>
          <p:nvPr/>
        </p:nvSpPr>
        <p:spPr bwMode="auto">
          <a:xfrm>
            <a:off x="238647" y="979189"/>
            <a:ext cx="9132180" cy="581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lnSpc>
                <a:spcPct val="125000"/>
              </a:lnSpc>
              <a:spcBef>
                <a:spcPct val="0"/>
              </a:spcBef>
              <a:buFontTx/>
              <a:buNone/>
            </a:pPr>
            <a:r>
              <a:rPr lang="de-DE" altLang="de-DE" sz="1200" b="1" dirty="0" smtClean="0">
                <a:latin typeface="Arial" panose="020B0604020202020204" pitchFamily="34" charset="0"/>
                <a:cs typeface="Arial" panose="020B0604020202020204" pitchFamily="34" charset="0"/>
              </a:rPr>
              <a:t>Der </a:t>
            </a:r>
            <a:r>
              <a:rPr lang="de-DE" altLang="de-DE" sz="1200" b="1" dirty="0">
                <a:latin typeface="Arial" panose="020B0604020202020204" pitchFamily="34" charset="0"/>
                <a:cs typeface="Arial" panose="020B0604020202020204" pitchFamily="34" charset="0"/>
              </a:rPr>
              <a:t>Begriff „Restriktion“ </a:t>
            </a:r>
          </a:p>
          <a:p>
            <a:pPr eaLnBrk="1" hangingPunct="1">
              <a:lnSpc>
                <a:spcPct val="125000"/>
              </a:lnSpc>
              <a:spcBef>
                <a:spcPct val="0"/>
              </a:spcBef>
              <a:buFontTx/>
              <a:buNone/>
            </a:pPr>
            <a:r>
              <a:rPr lang="de-DE" altLang="de-DE" sz="1200" dirty="0" smtClean="0">
                <a:latin typeface="Arial" panose="020B0604020202020204" pitchFamily="34" charset="0"/>
                <a:cs typeface="Arial" panose="020B0604020202020204" pitchFamily="34" charset="0"/>
              </a:rPr>
              <a:t>Lesen </a:t>
            </a:r>
            <a:r>
              <a:rPr lang="de-DE" altLang="de-DE" sz="1200" dirty="0">
                <a:latin typeface="Arial" panose="020B0604020202020204" pitchFamily="34" charset="0"/>
                <a:cs typeface="Arial" panose="020B0604020202020204" pitchFamily="34" charset="0"/>
              </a:rPr>
              <a:t>Sie den Text und ergänzen Sie die fehlenden Begriffe!</a:t>
            </a:r>
          </a:p>
          <a:p>
            <a:pPr eaLnBrk="1" hangingPunct="1">
              <a:lnSpc>
                <a:spcPct val="150000"/>
              </a:lnSpc>
              <a:spcBef>
                <a:spcPct val="0"/>
              </a:spcBef>
              <a:buFontTx/>
              <a:buNone/>
            </a:pPr>
            <a:r>
              <a:rPr lang="de-DE" altLang="de-DE" sz="1200" dirty="0" smtClean="0">
                <a:latin typeface="Arial" panose="020B0604020202020204" pitchFamily="34" charset="0"/>
                <a:cs typeface="Arial" panose="020B0604020202020204" pitchFamily="34" charset="0"/>
              </a:rPr>
              <a:t>Organismen </a:t>
            </a:r>
            <a:r>
              <a:rPr lang="de-DE" altLang="de-DE" sz="1200" dirty="0">
                <a:latin typeface="Arial" panose="020B0604020202020204" pitchFamily="34" charset="0"/>
                <a:cs typeface="Arial" panose="020B0604020202020204" pitchFamily="34" charset="0"/>
              </a:rPr>
              <a:t>werden gelegentlich mit fremder DNA konfrontiert. Diese stammt oft von Viren, die den Zellstoffwechsel stören und </a:t>
            </a:r>
          </a:p>
          <a:p>
            <a:pPr eaLnBrk="1" hangingPunct="1">
              <a:lnSpc>
                <a:spcPct val="150000"/>
              </a:lnSpc>
              <a:spcBef>
                <a:spcPct val="0"/>
              </a:spcBef>
              <a:buFontTx/>
              <a:buNone/>
            </a:pPr>
            <a:r>
              <a:rPr lang="de-DE" altLang="de-DE" sz="1200" dirty="0">
                <a:latin typeface="Arial" panose="020B0604020202020204" pitchFamily="34" charset="0"/>
                <a:cs typeface="Arial" panose="020B0604020202020204" pitchFamily="34" charset="0"/>
              </a:rPr>
              <a:t>Prozesse auslösen können, die zum Zelltod führen. Viele Prokaryoten haben eine sehr effektive Art mit Fremd-DNA umzugehen: </a:t>
            </a:r>
          </a:p>
          <a:p>
            <a:pPr eaLnBrk="1" hangingPunct="1">
              <a:lnSpc>
                <a:spcPct val="150000"/>
              </a:lnSpc>
              <a:spcBef>
                <a:spcPct val="0"/>
              </a:spcBef>
              <a:buFontTx/>
              <a:buNone/>
            </a:pPr>
            <a:r>
              <a:rPr lang="de-DE" altLang="de-DE" sz="1200" dirty="0">
                <a:latin typeface="Arial" panose="020B0604020202020204" pitchFamily="34" charset="0"/>
                <a:cs typeface="Arial" panose="020B0604020202020204" pitchFamily="34" charset="0"/>
              </a:rPr>
              <a:t>die  </a:t>
            </a:r>
            <a:r>
              <a:rPr lang="de-DE" altLang="de-DE" sz="1200" b="1" dirty="0">
                <a:latin typeface="Arial" panose="020B0604020202020204" pitchFamily="34" charset="0"/>
                <a:cs typeface="Arial" panose="020B0604020202020204" pitchFamily="34" charset="0"/>
              </a:rPr>
              <a:t>………………….</a:t>
            </a:r>
            <a:r>
              <a:rPr lang="de-DE" altLang="de-DE" sz="1200" dirty="0">
                <a:latin typeface="Arial" panose="020B0604020202020204" pitchFamily="34" charset="0"/>
                <a:cs typeface="Arial" panose="020B0604020202020204" pitchFamily="34" charset="0"/>
              </a:rPr>
              <a:t> Zerstörung. </a:t>
            </a:r>
          </a:p>
          <a:p>
            <a:pPr eaLnBrk="1" hangingPunct="1">
              <a:lnSpc>
                <a:spcPct val="150000"/>
              </a:lnSpc>
              <a:spcBef>
                <a:spcPct val="0"/>
              </a:spcBef>
              <a:buFontTx/>
              <a:buNone/>
            </a:pPr>
            <a:endParaRPr lang="de-DE" altLang="de-DE" sz="1200" dirty="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200" dirty="0">
                <a:latin typeface="Arial" panose="020B0604020202020204" pitchFamily="34" charset="0"/>
                <a:cs typeface="Arial" panose="020B0604020202020204" pitchFamily="34" charset="0"/>
              </a:rPr>
              <a:t>Auch Bakterien müssen sich also vor eingedrungener Fremd-DNA schützen. Hierfür besitzen sie artspezifische Restriktionsenzyme </a:t>
            </a:r>
          </a:p>
          <a:p>
            <a:pPr eaLnBrk="1" hangingPunct="1">
              <a:lnSpc>
                <a:spcPct val="150000"/>
              </a:lnSpc>
              <a:spcBef>
                <a:spcPct val="0"/>
              </a:spcBef>
              <a:buFontTx/>
              <a:buNone/>
            </a:pPr>
            <a:r>
              <a:rPr lang="de-DE" altLang="de-DE" sz="1200" dirty="0">
                <a:latin typeface="Arial" panose="020B0604020202020204" pitchFamily="34" charset="0"/>
                <a:cs typeface="Arial" panose="020B0604020202020204" pitchFamily="34" charset="0"/>
              </a:rPr>
              <a:t>(</a:t>
            </a:r>
            <a:r>
              <a:rPr lang="de-DE" altLang="de-DE" sz="1200" dirty="0" err="1">
                <a:latin typeface="Arial" panose="020B0604020202020204" pitchFamily="34" charset="0"/>
                <a:cs typeface="Arial" panose="020B0604020202020204" pitchFamily="34" charset="0"/>
              </a:rPr>
              <a:t>Restriktionsendo</a:t>
            </a:r>
            <a:r>
              <a:rPr lang="de-DE" altLang="de-DE" sz="1200" b="1" dirty="0">
                <a:latin typeface="Arial" panose="020B0604020202020204" pitchFamily="34" charset="0"/>
                <a:cs typeface="Arial" panose="020B0604020202020204" pitchFamily="34" charset="0"/>
              </a:rPr>
              <a:t>……………..</a:t>
            </a:r>
            <a:r>
              <a:rPr lang="de-DE" altLang="de-DE" sz="1200" dirty="0">
                <a:latin typeface="Arial" panose="020B0604020202020204" pitchFamily="34" charset="0"/>
                <a:cs typeface="Arial" panose="020B0604020202020204" pitchFamily="34" charset="0"/>
              </a:rPr>
              <a:t>), die spezielle Basenabfolgen in der fremden DNA erkennen und diese zerschneiden und abbauen. </a:t>
            </a:r>
            <a:endParaRPr lang="de-DE" altLang="de-DE" sz="1200" dirty="0" smtClean="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200" dirty="0" smtClean="0">
                <a:latin typeface="Arial" panose="020B0604020202020204" pitchFamily="34" charset="0"/>
                <a:cs typeface="Arial" panose="020B0604020202020204" pitchFamily="34" charset="0"/>
              </a:rPr>
              <a:t>Wie wird </a:t>
            </a:r>
            <a:r>
              <a:rPr lang="de-DE" altLang="de-DE" sz="1200" dirty="0">
                <a:latin typeface="Arial" panose="020B0604020202020204" pitchFamily="34" charset="0"/>
                <a:cs typeface="Arial" panose="020B0604020202020204" pitchFamily="34" charset="0"/>
              </a:rPr>
              <a:t>aber die DNA der Bakterienzelle vor den eigenen Enzymen geschützt?</a:t>
            </a:r>
          </a:p>
          <a:p>
            <a:pPr eaLnBrk="1" hangingPunct="1">
              <a:lnSpc>
                <a:spcPct val="150000"/>
              </a:lnSpc>
              <a:spcBef>
                <a:spcPct val="0"/>
              </a:spcBef>
              <a:buFontTx/>
              <a:buNone/>
            </a:pPr>
            <a:r>
              <a:rPr lang="de-DE" altLang="de-DE" sz="1200" dirty="0" smtClean="0">
                <a:latin typeface="Arial" panose="020B0604020202020204" pitchFamily="34" charset="0"/>
                <a:cs typeface="Arial" panose="020B0604020202020204" pitchFamily="34" charset="0"/>
              </a:rPr>
              <a:t>Modifizierende </a:t>
            </a:r>
            <a:r>
              <a:rPr lang="de-DE" altLang="de-DE" sz="1200" dirty="0">
                <a:latin typeface="Arial" panose="020B0604020202020204" pitchFamily="34" charset="0"/>
                <a:cs typeface="Arial" panose="020B0604020202020204" pitchFamily="34" charset="0"/>
              </a:rPr>
              <a:t>Enzyme der Bakterien verändern hier die entsprechenden Erkennungssequenzen durch </a:t>
            </a:r>
            <a:r>
              <a:rPr lang="de-DE" altLang="de-DE" sz="1200" b="1" dirty="0" smtClean="0">
                <a:latin typeface="Arial" panose="020B0604020202020204" pitchFamily="34" charset="0"/>
                <a:cs typeface="Arial" panose="020B0604020202020204" pitchFamily="34" charset="0"/>
              </a:rPr>
              <a:t>…………………………..</a:t>
            </a:r>
            <a:endParaRPr lang="de-DE" altLang="de-DE" sz="1200" dirty="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200" dirty="0">
                <a:latin typeface="Arial" panose="020B0604020202020204" pitchFamily="34" charset="0"/>
                <a:cs typeface="Arial" panose="020B0604020202020204" pitchFamily="34" charset="0"/>
              </a:rPr>
              <a:t>(</a:t>
            </a:r>
            <a:r>
              <a:rPr lang="de-DE" altLang="de-DE" sz="1200" dirty="0" err="1">
                <a:latin typeface="Arial" panose="020B0604020202020204" pitchFamily="34" charset="0"/>
                <a:cs typeface="Arial" panose="020B0604020202020204" pitchFamily="34" charset="0"/>
              </a:rPr>
              <a:t>Methylierung</a:t>
            </a:r>
            <a:r>
              <a:rPr lang="de-DE" altLang="de-DE" sz="1200" dirty="0">
                <a:latin typeface="Arial" panose="020B0604020202020204" pitchFamily="34" charset="0"/>
                <a:cs typeface="Arial" panose="020B0604020202020204" pitchFamily="34" charset="0"/>
              </a:rPr>
              <a:t>) so, dass sie von den eigenen </a:t>
            </a:r>
            <a:r>
              <a:rPr lang="de-DE" altLang="de-DE" sz="1200" dirty="0" err="1">
                <a:latin typeface="Arial" panose="020B0604020202020204" pitchFamily="34" charset="0"/>
                <a:cs typeface="Arial" panose="020B0604020202020204" pitchFamily="34" charset="0"/>
              </a:rPr>
              <a:t>Restriktionsendonucleasen</a:t>
            </a:r>
            <a:r>
              <a:rPr lang="de-DE" altLang="de-DE" sz="1200" dirty="0">
                <a:latin typeface="Arial" panose="020B0604020202020204" pitchFamily="34" charset="0"/>
                <a:cs typeface="Arial" panose="020B0604020202020204" pitchFamily="34" charset="0"/>
              </a:rPr>
              <a:t> nicht mehr erkannt werden können. Das bakterielle </a:t>
            </a:r>
          </a:p>
          <a:p>
            <a:pPr eaLnBrk="1" hangingPunct="1">
              <a:lnSpc>
                <a:spcPct val="150000"/>
              </a:lnSpc>
              <a:spcBef>
                <a:spcPct val="0"/>
              </a:spcBef>
              <a:buFontTx/>
              <a:buNone/>
            </a:pPr>
            <a:r>
              <a:rPr lang="de-DE" altLang="de-DE" sz="1200" dirty="0">
                <a:latin typeface="Arial" panose="020B0604020202020204" pitchFamily="34" charset="0"/>
                <a:cs typeface="Arial" panose="020B0604020202020204" pitchFamily="34" charset="0"/>
              </a:rPr>
              <a:t>Restriktions-Modifikations-System zum Schutz vor artfremder DNA umfasst also ein spezifisches Restriktionsenzym und eine </a:t>
            </a:r>
          </a:p>
          <a:p>
            <a:pPr eaLnBrk="1" hangingPunct="1">
              <a:lnSpc>
                <a:spcPct val="150000"/>
              </a:lnSpc>
              <a:spcBef>
                <a:spcPct val="0"/>
              </a:spcBef>
              <a:buFontTx/>
              <a:buNone/>
            </a:pPr>
            <a:r>
              <a:rPr lang="de-DE" altLang="de-DE" sz="1200" b="1" dirty="0">
                <a:latin typeface="Arial" panose="020B0604020202020204" pitchFamily="34" charset="0"/>
                <a:cs typeface="Arial" panose="020B0604020202020204" pitchFamily="34" charset="0"/>
              </a:rPr>
              <a:t>…………….</a:t>
            </a:r>
            <a:r>
              <a:rPr lang="de-DE" altLang="de-DE" sz="1200" dirty="0">
                <a:latin typeface="Arial" panose="020B0604020202020204" pitchFamily="34" charset="0"/>
                <a:cs typeface="Arial" panose="020B0604020202020204" pitchFamily="34" charset="0"/>
              </a:rPr>
              <a:t>, die die Bakterien-DNA gleichfalls spezifisch methyliert und somit deren Abbau durch die eigene </a:t>
            </a:r>
            <a:r>
              <a:rPr lang="de-DE" altLang="de-DE" sz="1200" dirty="0" err="1">
                <a:latin typeface="Arial" panose="020B0604020202020204" pitchFamily="34" charset="0"/>
                <a:cs typeface="Arial" panose="020B0604020202020204" pitchFamily="34" charset="0"/>
              </a:rPr>
              <a:t>Endonuclease</a:t>
            </a:r>
            <a:r>
              <a:rPr lang="de-DE" altLang="de-DE" sz="1200" dirty="0">
                <a:latin typeface="Arial" panose="020B0604020202020204" pitchFamily="34" charset="0"/>
                <a:cs typeface="Arial" panose="020B0604020202020204" pitchFamily="34" charset="0"/>
              </a:rPr>
              <a:t> </a:t>
            </a:r>
            <a:endParaRPr lang="de-DE" altLang="de-DE" sz="1200" dirty="0" smtClean="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200" dirty="0" smtClean="0">
                <a:latin typeface="Arial" panose="020B0604020202020204" pitchFamily="34" charset="0"/>
                <a:cs typeface="Arial" panose="020B0604020202020204" pitchFamily="34" charset="0"/>
              </a:rPr>
              <a:t>verhindert. Die </a:t>
            </a:r>
            <a:r>
              <a:rPr lang="de-DE" altLang="de-DE" sz="1200" dirty="0">
                <a:latin typeface="Arial" panose="020B0604020202020204" pitchFamily="34" charset="0"/>
                <a:cs typeface="Arial" panose="020B0604020202020204" pitchFamily="34" charset="0"/>
              </a:rPr>
              <a:t>Erkennungssequenz des bekannten Restriktionsenzyms </a:t>
            </a:r>
            <a:r>
              <a:rPr lang="de-DE" altLang="de-DE" sz="1200" dirty="0" err="1">
                <a:latin typeface="Arial" panose="020B0604020202020204" pitchFamily="34" charset="0"/>
                <a:cs typeface="Arial" panose="020B0604020202020204" pitchFamily="34" charset="0"/>
              </a:rPr>
              <a:t>EcoRI</a:t>
            </a:r>
            <a:r>
              <a:rPr lang="de-DE" altLang="de-DE" sz="1200" dirty="0">
                <a:latin typeface="Arial" panose="020B0604020202020204" pitchFamily="34" charset="0"/>
                <a:cs typeface="Arial" panose="020B0604020202020204" pitchFamily="34" charset="0"/>
              </a:rPr>
              <a:t> wird z. B. durch die entsprechende </a:t>
            </a:r>
            <a:r>
              <a:rPr lang="de-DE" altLang="de-DE" sz="1200" b="1" dirty="0" smtClean="0">
                <a:latin typeface="Arial" panose="020B0604020202020204" pitchFamily="34" charset="0"/>
                <a:cs typeface="Arial" panose="020B0604020202020204" pitchFamily="34" charset="0"/>
              </a:rPr>
              <a:t>…………………</a:t>
            </a:r>
            <a:r>
              <a:rPr lang="de-DE" altLang="de-DE" sz="1200" dirty="0" smtClean="0">
                <a:latin typeface="Arial" panose="020B0604020202020204" pitchFamily="34" charset="0"/>
                <a:cs typeface="Arial" panose="020B0604020202020204" pitchFamily="34" charset="0"/>
              </a:rPr>
              <a:t> </a:t>
            </a:r>
          </a:p>
          <a:p>
            <a:pPr eaLnBrk="1" hangingPunct="1">
              <a:lnSpc>
                <a:spcPct val="150000"/>
              </a:lnSpc>
              <a:spcBef>
                <a:spcPct val="0"/>
              </a:spcBef>
              <a:buFontTx/>
              <a:buNone/>
            </a:pPr>
            <a:r>
              <a:rPr lang="de-DE" altLang="de-DE" sz="1200" dirty="0" smtClean="0">
                <a:latin typeface="Arial" panose="020B0604020202020204" pitchFamily="34" charset="0"/>
                <a:cs typeface="Arial" panose="020B0604020202020204" pitchFamily="34" charset="0"/>
              </a:rPr>
              <a:t>an </a:t>
            </a:r>
            <a:r>
              <a:rPr lang="de-DE" altLang="de-DE" sz="1200" dirty="0">
                <a:latin typeface="Arial" panose="020B0604020202020204" pitchFamily="34" charset="0"/>
                <a:cs typeface="Arial" panose="020B0604020202020204" pitchFamily="34" charset="0"/>
              </a:rPr>
              <a:t>den innen </a:t>
            </a:r>
            <a:r>
              <a:rPr lang="de-DE" altLang="de-DE" sz="1200" dirty="0" smtClean="0">
                <a:latin typeface="Arial" panose="020B0604020202020204" pitchFamily="34" charset="0"/>
                <a:cs typeface="Arial" panose="020B0604020202020204" pitchFamily="34" charset="0"/>
              </a:rPr>
              <a:t>gelegenen </a:t>
            </a:r>
            <a:r>
              <a:rPr lang="de-DE" altLang="de-DE" sz="1200" dirty="0">
                <a:latin typeface="Arial" panose="020B0604020202020204" pitchFamily="34" charset="0"/>
                <a:cs typeface="Arial" panose="020B0604020202020204" pitchFamily="34" charset="0"/>
              </a:rPr>
              <a:t>Adenin-Basen methyliert. Dieser DNA-Abschnitt kann nicht mehr vom Restriktionsenzym </a:t>
            </a:r>
            <a:r>
              <a:rPr lang="de-DE" altLang="de-DE" sz="1200" dirty="0" err="1">
                <a:latin typeface="Arial" panose="020B0604020202020204" pitchFamily="34" charset="0"/>
                <a:cs typeface="Arial" panose="020B0604020202020204" pitchFamily="34" charset="0"/>
              </a:rPr>
              <a:t>EcoRI</a:t>
            </a:r>
            <a:r>
              <a:rPr lang="de-DE" altLang="de-DE" sz="1200" dirty="0">
                <a:latin typeface="Arial" panose="020B0604020202020204" pitchFamily="34" charset="0"/>
                <a:cs typeface="Arial" panose="020B0604020202020204" pitchFamily="34" charset="0"/>
              </a:rPr>
              <a:t> </a:t>
            </a:r>
            <a:endParaRPr lang="de-DE" altLang="de-DE" sz="1200" dirty="0" smtClean="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200" dirty="0" smtClean="0">
                <a:latin typeface="Arial" panose="020B0604020202020204" pitchFamily="34" charset="0"/>
                <a:cs typeface="Arial" panose="020B0604020202020204" pitchFamily="34" charset="0"/>
              </a:rPr>
              <a:t>geschnitten </a:t>
            </a:r>
            <a:r>
              <a:rPr lang="de-DE" altLang="de-DE" sz="1200" dirty="0">
                <a:latin typeface="Arial" panose="020B0604020202020204" pitchFamily="34" charset="0"/>
                <a:cs typeface="Arial" panose="020B0604020202020204" pitchFamily="34" charset="0"/>
              </a:rPr>
              <a:t>werden.</a:t>
            </a:r>
          </a:p>
          <a:p>
            <a:pPr eaLnBrk="1" hangingPunct="1">
              <a:lnSpc>
                <a:spcPct val="150000"/>
              </a:lnSpc>
              <a:spcBef>
                <a:spcPct val="0"/>
              </a:spcBef>
              <a:buFontTx/>
              <a:buNone/>
            </a:pPr>
            <a:r>
              <a:rPr lang="de-DE" altLang="de-DE" sz="1200" dirty="0" smtClean="0">
                <a:latin typeface="Arial" panose="020B0604020202020204" pitchFamily="34" charset="0"/>
                <a:cs typeface="Arial" panose="020B0604020202020204" pitchFamily="34" charset="0"/>
              </a:rPr>
              <a:t>Der </a:t>
            </a:r>
            <a:r>
              <a:rPr lang="de-DE" altLang="de-DE" sz="1200" dirty="0">
                <a:latin typeface="Arial" panose="020B0604020202020204" pitchFamily="34" charset="0"/>
                <a:cs typeface="Arial" panose="020B0604020202020204" pitchFamily="34" charset="0"/>
              </a:rPr>
              <a:t>Begriff </a:t>
            </a:r>
            <a:r>
              <a:rPr lang="de-DE" altLang="de-DE" sz="1200" b="1" dirty="0">
                <a:latin typeface="Arial" panose="020B0604020202020204" pitchFamily="34" charset="0"/>
                <a:cs typeface="Arial" panose="020B0604020202020204" pitchFamily="34" charset="0"/>
              </a:rPr>
              <a:t>……………….</a:t>
            </a:r>
            <a:r>
              <a:rPr lang="de-DE" altLang="de-DE" sz="1200" dirty="0">
                <a:latin typeface="Arial" panose="020B0604020202020204" pitchFamily="34" charset="0"/>
                <a:cs typeface="Arial" panose="020B0604020202020204" pitchFamily="34" charset="0"/>
              </a:rPr>
              <a:t> (= Beschränkung, Einschränkung) wird verwendet, da durch das Vorhandensein von </a:t>
            </a:r>
            <a:r>
              <a:rPr lang="de-DE" altLang="de-DE" sz="1200" dirty="0" err="1" smtClean="0">
                <a:latin typeface="Arial" panose="020B0604020202020204" pitchFamily="34" charset="0"/>
                <a:cs typeface="Arial" panose="020B0604020202020204" pitchFamily="34" charset="0"/>
              </a:rPr>
              <a:t>Restriktionsenzy</a:t>
            </a:r>
            <a:r>
              <a:rPr lang="de-DE" altLang="de-DE" sz="1200" dirty="0" smtClean="0">
                <a:latin typeface="Arial" panose="020B0604020202020204" pitchFamily="34" charset="0"/>
                <a:cs typeface="Arial" panose="020B0604020202020204" pitchFamily="34" charset="0"/>
              </a:rPr>
              <a:t>-</a:t>
            </a:r>
          </a:p>
          <a:p>
            <a:pPr eaLnBrk="1" hangingPunct="1">
              <a:lnSpc>
                <a:spcPct val="150000"/>
              </a:lnSpc>
              <a:spcBef>
                <a:spcPct val="0"/>
              </a:spcBef>
              <a:buFontTx/>
              <a:buNone/>
            </a:pPr>
            <a:r>
              <a:rPr lang="de-DE" altLang="de-DE" sz="1200" dirty="0" err="1" smtClean="0">
                <a:latin typeface="Arial" panose="020B0604020202020204" pitchFamily="34" charset="0"/>
                <a:cs typeface="Arial" panose="020B0604020202020204" pitchFamily="34" charset="0"/>
              </a:rPr>
              <a:t>men</a:t>
            </a:r>
            <a:r>
              <a:rPr lang="de-DE" altLang="de-DE" sz="1200" dirty="0" smtClean="0">
                <a:latin typeface="Arial" panose="020B0604020202020204" pitchFamily="34" charset="0"/>
                <a:cs typeface="Arial" panose="020B0604020202020204" pitchFamily="34" charset="0"/>
              </a:rPr>
              <a:t> in </a:t>
            </a:r>
            <a:r>
              <a:rPr lang="de-DE" altLang="de-DE" sz="1200" dirty="0">
                <a:latin typeface="Arial" panose="020B0604020202020204" pitchFamily="34" charset="0"/>
                <a:cs typeface="Arial" panose="020B0604020202020204" pitchFamily="34" charset="0"/>
              </a:rPr>
              <a:t>Bakterienzellen das Wirtsspektrum eines Virus </a:t>
            </a:r>
            <a:r>
              <a:rPr lang="de-DE" altLang="de-DE" sz="1200" b="1" dirty="0">
                <a:latin typeface="Arial" panose="020B0604020202020204" pitchFamily="34" charset="0"/>
                <a:cs typeface="Arial" panose="020B0604020202020204" pitchFamily="34" charset="0"/>
              </a:rPr>
              <a:t>…………………… </a:t>
            </a:r>
            <a:r>
              <a:rPr lang="de-DE" altLang="de-DE" sz="1200" dirty="0">
                <a:latin typeface="Arial" panose="020B0604020202020204" pitchFamily="34" charset="0"/>
                <a:cs typeface="Arial" panose="020B0604020202020204" pitchFamily="34" charset="0"/>
              </a:rPr>
              <a:t>. Das Wort Restriktion wird auch oft für den Vorgang </a:t>
            </a:r>
            <a:endParaRPr lang="de-DE" altLang="de-DE" sz="1200" dirty="0" smtClean="0">
              <a:latin typeface="Arial" panose="020B0604020202020204" pitchFamily="34" charset="0"/>
              <a:cs typeface="Arial" panose="020B0604020202020204" pitchFamily="34" charset="0"/>
            </a:endParaRPr>
          </a:p>
          <a:p>
            <a:pPr eaLnBrk="1" hangingPunct="1">
              <a:lnSpc>
                <a:spcPct val="150000"/>
              </a:lnSpc>
              <a:spcBef>
                <a:spcPct val="0"/>
              </a:spcBef>
              <a:buFontTx/>
              <a:buNone/>
            </a:pPr>
            <a:r>
              <a:rPr lang="de-DE" altLang="de-DE" sz="1200" dirty="0" smtClean="0">
                <a:latin typeface="Arial" panose="020B0604020202020204" pitchFamily="34" charset="0"/>
                <a:cs typeface="Arial" panose="020B0604020202020204" pitchFamily="34" charset="0"/>
              </a:rPr>
              <a:t>des Zerschneidens </a:t>
            </a:r>
            <a:r>
              <a:rPr lang="de-DE" altLang="de-DE" sz="1200" dirty="0">
                <a:latin typeface="Arial" panose="020B0604020202020204" pitchFamily="34" charset="0"/>
                <a:cs typeface="Arial" panose="020B0604020202020204" pitchFamily="34" charset="0"/>
              </a:rPr>
              <a:t>der DNA benutzt – man sagt die DNA wird   „ </a:t>
            </a:r>
            <a:r>
              <a:rPr lang="de-DE" altLang="de-DE" sz="1200" b="1" dirty="0">
                <a:latin typeface="Arial" panose="020B0604020202020204" pitchFamily="34" charset="0"/>
                <a:cs typeface="Arial" panose="020B0604020202020204" pitchFamily="34" charset="0"/>
              </a:rPr>
              <a:t>…………………….. </a:t>
            </a:r>
            <a:r>
              <a:rPr lang="de-DE" altLang="de-DE" sz="1200" dirty="0">
                <a:latin typeface="Arial" panose="020B0604020202020204" pitchFamily="34" charset="0"/>
                <a:cs typeface="Arial" panose="020B0604020202020204" pitchFamily="34" charset="0"/>
              </a:rPr>
              <a:t>“.  </a:t>
            </a:r>
          </a:p>
          <a:p>
            <a:pPr eaLnBrk="1" hangingPunct="1">
              <a:lnSpc>
                <a:spcPct val="150000"/>
              </a:lnSpc>
              <a:spcBef>
                <a:spcPct val="0"/>
              </a:spcBef>
              <a:buFontTx/>
              <a:buNone/>
            </a:pPr>
            <a:r>
              <a:rPr lang="de-DE" altLang="de-DE" sz="1200" u="sng" dirty="0" smtClean="0">
                <a:latin typeface="Arial" panose="020B0604020202020204" pitchFamily="34" charset="0"/>
                <a:cs typeface="Arial" panose="020B0604020202020204" pitchFamily="34" charset="0"/>
              </a:rPr>
              <a:t>Zu </a:t>
            </a:r>
            <a:r>
              <a:rPr lang="de-DE" altLang="de-DE" sz="1200" u="sng" dirty="0">
                <a:latin typeface="Arial" panose="020B0604020202020204" pitchFamily="34" charset="0"/>
                <a:cs typeface="Arial" panose="020B0604020202020204" pitchFamily="34" charset="0"/>
              </a:rPr>
              <a:t>er</a:t>
            </a:r>
            <a:r>
              <a:rPr lang="de-DE" altLang="de-DE" sz="1200" dirty="0">
                <a:latin typeface="Arial" panose="020B0604020202020204" pitchFamily="34" charset="0"/>
                <a:cs typeface="Arial" panose="020B0604020202020204" pitchFamily="34" charset="0"/>
              </a:rPr>
              <a:t>g</a:t>
            </a:r>
            <a:r>
              <a:rPr lang="de-DE" altLang="de-DE" sz="1200" u="sng" dirty="0">
                <a:latin typeface="Arial" panose="020B0604020202020204" pitchFamily="34" charset="0"/>
                <a:cs typeface="Arial" panose="020B0604020202020204" pitchFamily="34" charset="0"/>
              </a:rPr>
              <a:t>änzende Be</a:t>
            </a:r>
            <a:r>
              <a:rPr lang="de-DE" altLang="de-DE" sz="1200" dirty="0">
                <a:latin typeface="Arial" panose="020B0604020202020204" pitchFamily="34" charset="0"/>
                <a:cs typeface="Arial" panose="020B0604020202020204" pitchFamily="34" charset="0"/>
              </a:rPr>
              <a:t>g</a:t>
            </a:r>
            <a:r>
              <a:rPr lang="de-DE" altLang="de-DE" sz="1200" u="sng" dirty="0">
                <a:latin typeface="Arial" panose="020B0604020202020204" pitchFamily="34" charset="0"/>
                <a:cs typeface="Arial" panose="020B0604020202020204" pitchFamily="34" charset="0"/>
              </a:rPr>
              <a:t>riffe</a:t>
            </a:r>
            <a:r>
              <a:rPr lang="de-DE" altLang="de-DE" sz="1200" dirty="0">
                <a:latin typeface="Arial" panose="020B0604020202020204" pitchFamily="34" charset="0"/>
                <a:cs typeface="Arial" panose="020B0604020202020204" pitchFamily="34" charset="0"/>
              </a:rPr>
              <a:t>:   </a:t>
            </a:r>
          </a:p>
          <a:p>
            <a:pPr eaLnBrk="1" hangingPunct="1">
              <a:lnSpc>
                <a:spcPct val="150000"/>
              </a:lnSpc>
              <a:spcBef>
                <a:spcPct val="0"/>
              </a:spcBef>
              <a:buFontTx/>
              <a:buNone/>
            </a:pPr>
            <a:r>
              <a:rPr lang="de-DE" altLang="de-DE" sz="1200" dirty="0">
                <a:latin typeface="Arial" panose="020B0604020202020204" pitchFamily="34" charset="0"/>
                <a:cs typeface="Arial" panose="020B0604020202020204" pitchFamily="34" charset="0"/>
              </a:rPr>
              <a:t>EcoRI-</a:t>
            </a:r>
            <a:r>
              <a:rPr lang="de-DE" altLang="de-DE" sz="1200" dirty="0" err="1">
                <a:latin typeface="Arial" panose="020B0604020202020204" pitchFamily="34" charset="0"/>
                <a:cs typeface="Arial" panose="020B0604020202020204" pitchFamily="34" charset="0"/>
              </a:rPr>
              <a:t>Methylase</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nucleasen</a:t>
            </a:r>
            <a:r>
              <a:rPr lang="de-DE" altLang="de-DE" sz="1200" dirty="0">
                <a:latin typeface="Arial" panose="020B0604020202020204" pitchFamily="34" charset="0"/>
                <a:cs typeface="Arial" panose="020B0604020202020204" pitchFamily="34" charset="0"/>
              </a:rPr>
              <a:t>    </a:t>
            </a:r>
            <a:r>
              <a:rPr lang="de-DE" altLang="de-DE" sz="1200" dirty="0" err="1">
                <a:latin typeface="Arial" panose="020B0604020202020204" pitchFamily="34" charset="0"/>
                <a:cs typeface="Arial" panose="020B0604020202020204" pitchFamily="34" charset="0"/>
              </a:rPr>
              <a:t>Methylase</a:t>
            </a:r>
            <a:r>
              <a:rPr lang="de-DE" altLang="de-DE" sz="1200" dirty="0">
                <a:latin typeface="Arial" panose="020B0604020202020204" pitchFamily="34" charset="0"/>
                <a:cs typeface="Arial" panose="020B0604020202020204" pitchFamily="34" charset="0"/>
              </a:rPr>
              <a:t>    eingeschränkt     enzymatische    restringiert    chemische Veränderung </a:t>
            </a:r>
          </a:p>
        </p:txBody>
      </p:sp>
      <p:grpSp>
        <p:nvGrpSpPr>
          <p:cNvPr id="13" name="Group 10"/>
          <p:cNvGrpSpPr>
            <a:grpSpLocks/>
          </p:cNvGrpSpPr>
          <p:nvPr/>
        </p:nvGrpSpPr>
        <p:grpSpPr bwMode="auto">
          <a:xfrm>
            <a:off x="5314701" y="471017"/>
            <a:ext cx="2751138" cy="1069975"/>
            <a:chOff x="3694" y="370"/>
            <a:chExt cx="1733" cy="674"/>
          </a:xfrm>
        </p:grpSpPr>
        <p:sp>
          <p:nvSpPr>
            <p:cNvPr id="14" name="Text Box 7"/>
            <p:cNvSpPr txBox="1">
              <a:spLocks noChangeArrowheads="1"/>
            </p:cNvSpPr>
            <p:nvPr/>
          </p:nvSpPr>
          <p:spPr bwMode="auto">
            <a:xfrm>
              <a:off x="3694" y="370"/>
              <a:ext cx="1733"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de-DE" altLang="de-DE" sz="1600" b="1" dirty="0">
                  <a:solidFill>
                    <a:srgbClr val="000000"/>
                  </a:solidFill>
                  <a:latin typeface="Courier New" pitchFamily="49" charset="0"/>
                </a:rPr>
                <a:t>         CH</a:t>
              </a:r>
              <a:r>
                <a:rPr lang="de-DE" altLang="de-DE" sz="1600" b="1" baseline="-25000" dirty="0">
                  <a:solidFill>
                    <a:srgbClr val="000000"/>
                  </a:solidFill>
                  <a:latin typeface="Courier New" pitchFamily="49" charset="0"/>
                </a:rPr>
                <a:t>3</a:t>
              </a:r>
            </a:p>
            <a:p>
              <a:pPr eaLnBrk="1" hangingPunct="1">
                <a:spcBef>
                  <a:spcPct val="0"/>
                </a:spcBef>
                <a:buFontTx/>
                <a:buNone/>
              </a:pPr>
              <a:r>
                <a:rPr lang="de-DE" altLang="de-DE" sz="1600" dirty="0">
                  <a:solidFill>
                    <a:srgbClr val="000000"/>
                  </a:solidFill>
                  <a:latin typeface="Courier New" pitchFamily="49" charset="0"/>
                </a:rPr>
                <a:t>5‘</a:t>
              </a:r>
              <a:r>
                <a:rPr lang="de-DE" altLang="de-DE" sz="1600" b="1" dirty="0">
                  <a:solidFill>
                    <a:srgbClr val="000000"/>
                  </a:solidFill>
                  <a:latin typeface="Courier New" pitchFamily="49" charset="0"/>
                </a:rPr>
                <a:t> . G A </a:t>
              </a:r>
              <a:r>
                <a:rPr lang="de-DE" altLang="de-DE" sz="1600" b="1" dirty="0" err="1">
                  <a:solidFill>
                    <a:srgbClr val="000000"/>
                  </a:solidFill>
                  <a:latin typeface="Courier New" pitchFamily="49" charset="0"/>
                </a:rPr>
                <a:t>A</a:t>
              </a:r>
              <a:r>
                <a:rPr lang="de-DE" altLang="de-DE" sz="1600" b="1" dirty="0">
                  <a:solidFill>
                    <a:srgbClr val="000000"/>
                  </a:solidFill>
                  <a:latin typeface="Courier New" pitchFamily="49" charset="0"/>
                </a:rPr>
                <a:t> T </a:t>
              </a:r>
              <a:r>
                <a:rPr lang="de-DE" altLang="de-DE" sz="1600" b="1" dirty="0" err="1">
                  <a:solidFill>
                    <a:srgbClr val="000000"/>
                  </a:solidFill>
                  <a:latin typeface="Courier New" pitchFamily="49" charset="0"/>
                </a:rPr>
                <a:t>T</a:t>
              </a:r>
              <a:r>
                <a:rPr lang="de-DE" altLang="de-DE" sz="1600" b="1" dirty="0">
                  <a:solidFill>
                    <a:srgbClr val="000000"/>
                  </a:solidFill>
                  <a:latin typeface="Courier New" pitchFamily="49" charset="0"/>
                </a:rPr>
                <a:t> C . </a:t>
              </a:r>
              <a:r>
                <a:rPr lang="de-DE" altLang="de-DE" sz="1600" dirty="0">
                  <a:solidFill>
                    <a:srgbClr val="000000"/>
                  </a:solidFill>
                  <a:latin typeface="Courier New" pitchFamily="49" charset="0"/>
                </a:rPr>
                <a:t>3‘</a:t>
              </a:r>
            </a:p>
            <a:p>
              <a:pPr eaLnBrk="1" hangingPunct="1">
                <a:spcBef>
                  <a:spcPct val="0"/>
                </a:spcBef>
                <a:buFontTx/>
                <a:buNone/>
              </a:pPr>
              <a:r>
                <a:rPr lang="de-DE" altLang="de-DE" sz="1600" dirty="0">
                  <a:solidFill>
                    <a:srgbClr val="000000"/>
                  </a:solidFill>
                  <a:latin typeface="Courier New" pitchFamily="49" charset="0"/>
                </a:rPr>
                <a:t>3‘</a:t>
              </a:r>
              <a:r>
                <a:rPr lang="de-DE" altLang="de-DE" sz="1600" b="1" dirty="0">
                  <a:solidFill>
                    <a:srgbClr val="000000"/>
                  </a:solidFill>
                  <a:latin typeface="Courier New" pitchFamily="49" charset="0"/>
                </a:rPr>
                <a:t> . C T </a:t>
              </a:r>
              <a:r>
                <a:rPr lang="de-DE" altLang="de-DE" sz="1600" b="1" dirty="0" err="1">
                  <a:solidFill>
                    <a:srgbClr val="000000"/>
                  </a:solidFill>
                  <a:latin typeface="Courier New" pitchFamily="49" charset="0"/>
                </a:rPr>
                <a:t>T</a:t>
              </a:r>
              <a:r>
                <a:rPr lang="de-DE" altLang="de-DE" sz="1600" b="1" dirty="0">
                  <a:solidFill>
                    <a:srgbClr val="000000"/>
                  </a:solidFill>
                  <a:latin typeface="Courier New" pitchFamily="49" charset="0"/>
                </a:rPr>
                <a:t> A </a:t>
              </a:r>
              <a:r>
                <a:rPr lang="de-DE" altLang="de-DE" sz="1600" b="1" dirty="0" err="1">
                  <a:solidFill>
                    <a:srgbClr val="000000"/>
                  </a:solidFill>
                  <a:latin typeface="Courier New" pitchFamily="49" charset="0"/>
                </a:rPr>
                <a:t>A</a:t>
              </a:r>
              <a:r>
                <a:rPr lang="de-DE" altLang="de-DE" sz="1600" b="1" dirty="0">
                  <a:solidFill>
                    <a:srgbClr val="000000"/>
                  </a:solidFill>
                  <a:latin typeface="Courier New" pitchFamily="49" charset="0"/>
                </a:rPr>
                <a:t> G . </a:t>
              </a:r>
              <a:r>
                <a:rPr lang="de-DE" altLang="de-DE" sz="1600" dirty="0">
                  <a:solidFill>
                    <a:srgbClr val="000000"/>
                  </a:solidFill>
                  <a:latin typeface="Courier New" pitchFamily="49" charset="0"/>
                </a:rPr>
                <a:t>5‘</a:t>
              </a:r>
            </a:p>
            <a:p>
              <a:pPr eaLnBrk="1" hangingPunct="1">
                <a:spcBef>
                  <a:spcPct val="0"/>
                </a:spcBef>
                <a:buFontTx/>
                <a:buNone/>
              </a:pPr>
              <a:r>
                <a:rPr lang="de-DE" altLang="de-DE" sz="1600" b="1" dirty="0">
                  <a:solidFill>
                    <a:srgbClr val="000000"/>
                  </a:solidFill>
                  <a:latin typeface="Courier New" pitchFamily="49" charset="0"/>
                </a:rPr>
                <a:t>           CH</a:t>
              </a:r>
              <a:r>
                <a:rPr lang="de-DE" altLang="de-DE" sz="1600" b="1" baseline="-25000" dirty="0">
                  <a:solidFill>
                    <a:srgbClr val="000000"/>
                  </a:solidFill>
                  <a:latin typeface="Courier New" pitchFamily="49" charset="0"/>
                </a:rPr>
                <a:t>3</a:t>
              </a:r>
              <a:endParaRPr lang="de-DE" altLang="de-DE" sz="1600" b="1" dirty="0">
                <a:solidFill>
                  <a:srgbClr val="000000"/>
                </a:solidFill>
                <a:latin typeface="Courier New" pitchFamily="49" charset="0"/>
              </a:endParaRPr>
            </a:p>
          </p:txBody>
        </p:sp>
        <p:sp>
          <p:nvSpPr>
            <p:cNvPr id="15" name="Line 8"/>
            <p:cNvSpPr>
              <a:spLocks noChangeShapeType="1"/>
            </p:cNvSpPr>
            <p:nvPr/>
          </p:nvSpPr>
          <p:spPr bwMode="auto">
            <a:xfrm>
              <a:off x="4482" y="515"/>
              <a:ext cx="0" cy="5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6" name="Line 9"/>
            <p:cNvSpPr>
              <a:spLocks noChangeShapeType="1"/>
            </p:cNvSpPr>
            <p:nvPr/>
          </p:nvSpPr>
          <p:spPr bwMode="auto">
            <a:xfrm>
              <a:off x="4638" y="819"/>
              <a:ext cx="0" cy="5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17" name="Text Box 12"/>
          <p:cNvSpPr txBox="1">
            <a:spLocks noChangeArrowheads="1"/>
          </p:cNvSpPr>
          <p:nvPr/>
        </p:nvSpPr>
        <p:spPr bwMode="auto">
          <a:xfrm>
            <a:off x="7204914" y="1219691"/>
            <a:ext cx="11668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de-DE" altLang="de-DE" sz="1000" b="1" dirty="0">
                <a:latin typeface="Verdana" pitchFamily="34" charset="0"/>
              </a:rPr>
              <a:t>Methylgruppe</a:t>
            </a:r>
          </a:p>
        </p:txBody>
      </p:sp>
      <p:sp>
        <p:nvSpPr>
          <p:cNvPr id="18" name="Text Box 12"/>
          <p:cNvSpPr txBox="1">
            <a:spLocks noChangeArrowheads="1"/>
          </p:cNvSpPr>
          <p:nvPr/>
        </p:nvSpPr>
        <p:spPr bwMode="auto">
          <a:xfrm>
            <a:off x="5218106" y="429369"/>
            <a:ext cx="11668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r>
              <a:rPr lang="de-DE" altLang="de-DE" sz="1000" b="1" dirty="0">
                <a:latin typeface="Verdana" pitchFamily="34" charset="0"/>
              </a:rPr>
              <a:t>Methylgruppe</a:t>
            </a:r>
          </a:p>
        </p:txBody>
      </p:sp>
      <p:sp>
        <p:nvSpPr>
          <p:cNvPr id="20" name="Textfeld 19"/>
          <p:cNvSpPr txBox="1"/>
          <p:nvPr/>
        </p:nvSpPr>
        <p:spPr>
          <a:xfrm>
            <a:off x="8116436" y="639969"/>
            <a:ext cx="952505"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Arbeitsblatt</a:t>
            </a:r>
          </a:p>
        </p:txBody>
      </p:sp>
    </p:spTree>
    <p:extLst>
      <p:ext uri="{BB962C8B-B14F-4D97-AF65-F5344CB8AC3E}">
        <p14:creationId xmlns:p14="http://schemas.microsoft.com/office/powerpoint/2010/main" val="40587963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3</a:t>
            </a:fld>
            <a:endParaRPr lang="de-DE"/>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3, Sterne 3</a:t>
            </a:r>
            <a:endParaRPr lang="de-DE" dirty="0"/>
          </a:p>
        </p:txBody>
      </p:sp>
      <p:sp>
        <p:nvSpPr>
          <p:cNvPr id="20" name="Textfeld 19"/>
          <p:cNvSpPr txBox="1"/>
          <p:nvPr/>
        </p:nvSpPr>
        <p:spPr>
          <a:xfrm>
            <a:off x="7956376" y="639969"/>
            <a:ext cx="1217000"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Arbeitsblatt 3-1</a:t>
            </a:r>
          </a:p>
        </p:txBody>
      </p:sp>
      <p:pic>
        <p:nvPicPr>
          <p:cNvPr id="2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703" y="2431538"/>
            <a:ext cx="4191537" cy="373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hteck 6"/>
          <p:cNvSpPr>
            <a:spLocks noChangeArrowheads="1"/>
          </p:cNvSpPr>
          <p:nvPr/>
        </p:nvSpPr>
        <p:spPr bwMode="auto">
          <a:xfrm>
            <a:off x="446197" y="1079500"/>
            <a:ext cx="8473420" cy="2108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1600" b="1" dirty="0">
                <a:latin typeface="Arial" panose="020B0604020202020204" pitchFamily="34" charset="0"/>
                <a:cs typeface="Arial" panose="020B0604020202020204" pitchFamily="34" charset="0"/>
              </a:rPr>
              <a:t>Funktionsweise des Restriktionsenzyms EcoRI</a:t>
            </a:r>
          </a:p>
          <a:p>
            <a:pPr>
              <a:spcBef>
                <a:spcPct val="0"/>
              </a:spcBef>
              <a:buNone/>
            </a:pPr>
            <a:endParaRPr lang="de-DE" altLang="de-DE" sz="10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dirty="0">
                <a:latin typeface="Arial" panose="020B0604020202020204" pitchFamily="34" charset="0"/>
                <a:cs typeface="Arial" panose="020B0604020202020204" pitchFamily="34" charset="0"/>
              </a:rPr>
              <a:t>Öffnen Sie die Datei „</a:t>
            </a:r>
            <a:r>
              <a:rPr lang="de-DE" altLang="de-DE" sz="1400" dirty="0" err="1">
                <a:latin typeface="Arial" panose="020B0604020202020204" pitchFamily="34" charset="0"/>
                <a:cs typeface="Arial" panose="020B0604020202020204" pitchFamily="34" charset="0"/>
              </a:rPr>
              <a:t>restriction</a:t>
            </a:r>
            <a:r>
              <a:rPr lang="de-DE" altLang="de-DE" sz="1400" dirty="0">
                <a:latin typeface="Arial" panose="020B0604020202020204" pitchFamily="34" charset="0"/>
                <a:cs typeface="Arial" panose="020B0604020202020204" pitchFamily="34" charset="0"/>
              </a:rPr>
              <a:t>“ und klicken Sie auf „Click </a:t>
            </a:r>
            <a:r>
              <a:rPr lang="de-DE" altLang="de-DE" sz="1400" dirty="0" err="1">
                <a:latin typeface="Arial" panose="020B0604020202020204" pitchFamily="34" charset="0"/>
                <a:cs typeface="Arial" panose="020B0604020202020204" pitchFamily="34" charset="0"/>
              </a:rPr>
              <a:t>to</a:t>
            </a:r>
            <a:r>
              <a:rPr lang="de-DE" altLang="de-DE" sz="1400" dirty="0">
                <a:latin typeface="Arial" panose="020B0604020202020204" pitchFamily="34" charset="0"/>
                <a:cs typeface="Arial" panose="020B0604020202020204" pitchFamily="34" charset="0"/>
              </a:rPr>
              <a:t> </a:t>
            </a:r>
            <a:r>
              <a:rPr lang="de-DE" altLang="de-DE" sz="1400" dirty="0" err="1">
                <a:latin typeface="Arial" panose="020B0604020202020204" pitchFamily="34" charset="0"/>
                <a:cs typeface="Arial" panose="020B0604020202020204" pitchFamily="34" charset="0"/>
              </a:rPr>
              <a:t>continue</a:t>
            </a:r>
            <a:r>
              <a:rPr lang="de-DE" altLang="de-DE" sz="1400" dirty="0">
                <a:latin typeface="Arial" panose="020B0604020202020204" pitchFamily="34" charset="0"/>
                <a:cs typeface="Arial" panose="020B0604020202020204" pitchFamily="34" charset="0"/>
              </a:rPr>
              <a:t>“. </a:t>
            </a:r>
          </a:p>
          <a:p>
            <a:pPr>
              <a:lnSpc>
                <a:spcPct val="150000"/>
              </a:lnSpc>
              <a:spcBef>
                <a:spcPct val="0"/>
              </a:spcBef>
              <a:buNone/>
            </a:pPr>
            <a:r>
              <a:rPr lang="de-DE" altLang="de-DE" sz="1400" dirty="0">
                <a:latin typeface="Arial" panose="020B0604020202020204" pitchFamily="34" charset="0"/>
                <a:cs typeface="Arial" panose="020B0604020202020204" pitchFamily="34" charset="0"/>
              </a:rPr>
              <a:t>Beobachten Sie die Animation aufmerksam und übersetzen Sie die einzelnen Text-Passagen mit Hilfe eines geeigneten Wörterbuches! </a:t>
            </a:r>
          </a:p>
          <a:p>
            <a:pPr>
              <a:spcBef>
                <a:spcPct val="0"/>
              </a:spcBef>
              <a:buNone/>
            </a:pPr>
            <a:endParaRPr lang="de-DE" altLang="de-DE" sz="1600" b="1" dirty="0">
              <a:latin typeface="+mn-lt"/>
              <a:cs typeface="Calibri" panose="020F0502020204030204" pitchFamily="34" charset="0"/>
            </a:endParaRPr>
          </a:p>
          <a:p>
            <a:pPr>
              <a:spcBef>
                <a:spcPct val="0"/>
              </a:spcBef>
              <a:buNone/>
            </a:pPr>
            <a:endParaRPr lang="de-DE" altLang="de-DE" sz="1200" dirty="0">
              <a:latin typeface="Verdana" pitchFamily="34" charset="0"/>
            </a:endParaRPr>
          </a:p>
          <a:p>
            <a:pPr>
              <a:spcBef>
                <a:spcPct val="0"/>
              </a:spcBef>
              <a:buNone/>
            </a:pPr>
            <a:endParaRPr lang="de-DE" altLang="de-DE" sz="1400" dirty="0">
              <a:latin typeface="+mn-lt"/>
            </a:endParaRPr>
          </a:p>
        </p:txBody>
      </p:sp>
      <p:sp>
        <p:nvSpPr>
          <p:cNvPr id="14" name="Textfeld 13">
            <a:extLst>
              <a:ext uri="{FF2B5EF4-FFF2-40B4-BE49-F238E27FC236}">
                <a16:creationId xmlns="" xmlns:a16="http://schemas.microsoft.com/office/drawing/2014/main" id="{3F965CDD-8EDA-4031-9C38-1D7CFF49F7D2}"/>
              </a:ext>
            </a:extLst>
          </p:cNvPr>
          <p:cNvSpPr txBox="1"/>
          <p:nvPr/>
        </p:nvSpPr>
        <p:spPr>
          <a:xfrm>
            <a:off x="473628" y="6162150"/>
            <a:ext cx="8193527" cy="430887"/>
          </a:xfrm>
          <a:prstGeom prst="rect">
            <a:avLst/>
          </a:prstGeom>
          <a:noFill/>
        </p:spPr>
        <p:txBody>
          <a:bodyPr wrap="square" rtlCol="0">
            <a:spAutoFit/>
          </a:bodyPr>
          <a:lstStyle/>
          <a:p>
            <a:r>
              <a:rPr lang="en-US" sz="1100" dirty="0" err="1"/>
              <a:t>Quelle</a:t>
            </a:r>
            <a:r>
              <a:rPr lang="en-US" sz="1100" dirty="0"/>
              <a:t>: DNA Learning Center DNALC, </a:t>
            </a:r>
            <a:r>
              <a:rPr lang="en-US" sz="1100" dirty="0" smtClean="0"/>
              <a:t>Genome </a:t>
            </a:r>
            <a:r>
              <a:rPr lang="en-US" sz="1100" dirty="0"/>
              <a:t>Research Limited, </a:t>
            </a:r>
            <a:r>
              <a:rPr lang="en-US" sz="1100" u="sng" dirty="0" smtClean="0">
                <a:hlinkClick r:id="rId4"/>
              </a:rPr>
              <a:t>www.dnalc.org/resources/animations/restriction.html</a:t>
            </a:r>
            <a:r>
              <a:rPr lang="en-US" sz="1100" dirty="0" smtClean="0"/>
              <a:t>, </a:t>
            </a:r>
            <a:br>
              <a:rPr lang="en-US" sz="1100" dirty="0" smtClean="0"/>
            </a:br>
            <a:r>
              <a:rPr lang="en-US" sz="1100" dirty="0" smtClean="0"/>
              <a:t>CC </a:t>
            </a:r>
            <a:r>
              <a:rPr lang="en-US" sz="1100"/>
              <a:t>BY </a:t>
            </a:r>
            <a:r>
              <a:rPr lang="en-US" sz="1100" smtClean="0"/>
              <a:t>4.0 </a:t>
            </a:r>
            <a:r>
              <a:rPr lang="en-US" sz="1100" smtClean="0">
                <a:hlinkClick r:id="rId5"/>
              </a:rPr>
              <a:t>https</a:t>
            </a:r>
            <a:r>
              <a:rPr lang="en-US" sz="1100">
                <a:hlinkClick r:id="rId5"/>
              </a:rPr>
              <a:t>://</a:t>
            </a:r>
            <a:r>
              <a:rPr lang="en-US" sz="1100" smtClean="0">
                <a:hlinkClick r:id="rId5"/>
              </a:rPr>
              <a:t>creativecommons.org/licenses/by/4.0/legalcode</a:t>
            </a:r>
            <a:r>
              <a:rPr lang="en-US" sz="1100" smtClean="0"/>
              <a:t> </a:t>
            </a:r>
            <a:endParaRPr lang="de-DE" sz="1100" dirty="0"/>
          </a:p>
        </p:txBody>
      </p:sp>
      <p:sp>
        <p:nvSpPr>
          <p:cNvPr id="12" name="Textfeld 11">
            <a:extLst>
              <a:ext uri="{FF2B5EF4-FFF2-40B4-BE49-F238E27FC236}">
                <a16:creationId xmlns="" xmlns:a16="http://schemas.microsoft.com/office/drawing/2014/main" id="{3F965CDD-8EDA-4031-9C38-1D7CFF49F7D2}"/>
              </a:ext>
            </a:extLst>
          </p:cNvPr>
          <p:cNvSpPr txBox="1"/>
          <p:nvPr/>
        </p:nvSpPr>
        <p:spPr>
          <a:xfrm>
            <a:off x="4383631" y="736273"/>
            <a:ext cx="184731" cy="261610"/>
          </a:xfrm>
          <a:prstGeom prst="rect">
            <a:avLst/>
          </a:prstGeom>
          <a:noFill/>
        </p:spPr>
        <p:txBody>
          <a:bodyPr wrap="none" rtlCol="0">
            <a:spAutoFit/>
          </a:bodyPr>
          <a:lstStyle/>
          <a:p>
            <a:endParaRPr lang="de-DE" sz="1100" dirty="0"/>
          </a:p>
        </p:txBody>
      </p:sp>
    </p:spTree>
    <p:extLst>
      <p:ext uri="{BB962C8B-B14F-4D97-AF65-F5344CB8AC3E}">
        <p14:creationId xmlns:p14="http://schemas.microsoft.com/office/powerpoint/2010/main" val="33916922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4</a:t>
            </a:fld>
            <a:endParaRPr lang="de-DE" dirty="0"/>
          </a:p>
        </p:txBody>
      </p:sp>
      <p:sp>
        <p:nvSpPr>
          <p:cNvPr id="8" name="Textfeld 7"/>
          <p:cNvSpPr txBox="1"/>
          <p:nvPr/>
        </p:nvSpPr>
        <p:spPr>
          <a:xfrm>
            <a:off x="395536" y="551607"/>
            <a:ext cx="1016497"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3</a:t>
            </a:r>
          </a:p>
        </p:txBody>
      </p:sp>
      <p:sp>
        <p:nvSpPr>
          <p:cNvPr id="20" name="Textfeld 19"/>
          <p:cNvSpPr txBox="1"/>
          <p:nvPr/>
        </p:nvSpPr>
        <p:spPr>
          <a:xfrm>
            <a:off x="7956376" y="639969"/>
            <a:ext cx="1217000"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Arbeitsblatt 3-2</a:t>
            </a:r>
          </a:p>
        </p:txBody>
      </p:sp>
      <p:sp>
        <p:nvSpPr>
          <p:cNvPr id="25" name="Rechteck 6"/>
          <p:cNvSpPr>
            <a:spLocks noChangeArrowheads="1"/>
          </p:cNvSpPr>
          <p:nvPr/>
        </p:nvSpPr>
        <p:spPr bwMode="auto">
          <a:xfrm>
            <a:off x="446197" y="1079500"/>
            <a:ext cx="8473420" cy="5663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1600" b="1" dirty="0">
                <a:latin typeface="Arial" panose="020B0604020202020204" pitchFamily="34" charset="0"/>
                <a:cs typeface="Arial" panose="020B0604020202020204" pitchFamily="34" charset="0"/>
              </a:rPr>
              <a:t>Funktionsweise des Restriktionsenzyms EcoRI</a:t>
            </a:r>
          </a:p>
          <a:p>
            <a:pPr>
              <a:spcBef>
                <a:spcPct val="0"/>
              </a:spcBef>
              <a:buNone/>
            </a:pPr>
            <a:endParaRPr lang="de-DE" altLang="de-DE" sz="10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600" dirty="0">
                <a:latin typeface="Arial" panose="020B0604020202020204" pitchFamily="34" charset="0"/>
                <a:cs typeface="Arial" panose="020B0604020202020204" pitchFamily="34" charset="0"/>
              </a:rPr>
              <a:t>1. Text-Passage </a:t>
            </a:r>
          </a:p>
          <a:p>
            <a:pPr>
              <a:lnSpc>
                <a:spcPct val="150000"/>
              </a:lnSpc>
              <a:spcBef>
                <a:spcPct val="0"/>
              </a:spcBef>
              <a:buNone/>
            </a:pPr>
            <a:r>
              <a:rPr lang="de-DE" altLang="de-DE" sz="1600" dirty="0">
                <a:latin typeface="Arial" panose="020B0604020202020204" pitchFamily="34" charset="0"/>
                <a:cs typeface="Arial" panose="020B0604020202020204" pitchFamily="34" charset="0"/>
              </a:rPr>
              <a:t>…………………………………………………………………………………………………………………………………………………………………………………………………………………………………………………………………………………………………………………………</a:t>
            </a:r>
          </a:p>
          <a:p>
            <a:pPr>
              <a:lnSpc>
                <a:spcPct val="150000"/>
              </a:lnSpc>
              <a:spcBef>
                <a:spcPct val="0"/>
              </a:spcBef>
              <a:buNone/>
            </a:pPr>
            <a:r>
              <a:rPr lang="de-DE" altLang="de-DE" sz="1600" dirty="0">
                <a:latin typeface="Arial" panose="020B0604020202020204" pitchFamily="34" charset="0"/>
                <a:cs typeface="Arial" panose="020B0604020202020204" pitchFamily="34" charset="0"/>
              </a:rPr>
              <a:t> </a:t>
            </a:r>
            <a:r>
              <a:rPr lang="de-DE" altLang="de-DE" sz="1600" dirty="0" smtClean="0">
                <a:latin typeface="Arial" panose="020B0604020202020204" pitchFamily="34" charset="0"/>
                <a:cs typeface="Arial" panose="020B0604020202020204" pitchFamily="34" charset="0"/>
              </a:rPr>
              <a:t>2</a:t>
            </a:r>
            <a:r>
              <a:rPr lang="de-DE" altLang="de-DE" sz="1600" dirty="0">
                <a:latin typeface="Arial" panose="020B0604020202020204" pitchFamily="34" charset="0"/>
                <a:cs typeface="Arial" panose="020B0604020202020204" pitchFamily="34" charset="0"/>
              </a:rPr>
              <a:t>. Text-Passage </a:t>
            </a:r>
          </a:p>
          <a:p>
            <a:pPr>
              <a:lnSpc>
                <a:spcPct val="150000"/>
              </a:lnSpc>
              <a:spcBef>
                <a:spcPct val="0"/>
              </a:spcBef>
              <a:buNone/>
            </a:pPr>
            <a:r>
              <a:rPr lang="de-DE" altLang="de-DE" sz="1600" dirty="0" smtClean="0">
                <a:latin typeface="Arial" panose="020B0604020202020204" pitchFamily="34" charset="0"/>
                <a:cs typeface="Arial" panose="020B0604020202020204" pitchFamily="34" charset="0"/>
              </a:rPr>
              <a:t>……………………………………………………………………………………………………………………………………………………………………………………………………………………………………………………………………………………………………………………………………………………………………………………………………………………………………………………………………………………...</a:t>
            </a:r>
            <a:endParaRPr lang="de-DE" altLang="de-DE" sz="1600" dirty="0">
              <a:latin typeface="Arial" panose="020B0604020202020204" pitchFamily="34" charset="0"/>
              <a:cs typeface="Arial" panose="020B0604020202020204" pitchFamily="34" charset="0"/>
            </a:endParaRPr>
          </a:p>
          <a:p>
            <a:pPr>
              <a:lnSpc>
                <a:spcPct val="150000"/>
              </a:lnSpc>
              <a:spcBef>
                <a:spcPct val="0"/>
              </a:spcBef>
              <a:buNone/>
            </a:pPr>
            <a:r>
              <a:rPr lang="de-DE" altLang="de-DE" sz="1600" dirty="0">
                <a:latin typeface="Arial" panose="020B0604020202020204" pitchFamily="34" charset="0"/>
                <a:cs typeface="Arial" panose="020B0604020202020204" pitchFamily="34" charset="0"/>
              </a:rPr>
              <a:t> </a:t>
            </a:r>
            <a:r>
              <a:rPr lang="de-DE" altLang="de-DE" sz="1600" dirty="0" smtClean="0">
                <a:latin typeface="Arial" panose="020B0604020202020204" pitchFamily="34" charset="0"/>
                <a:cs typeface="Arial" panose="020B0604020202020204" pitchFamily="34" charset="0"/>
              </a:rPr>
              <a:t>3</a:t>
            </a:r>
            <a:r>
              <a:rPr lang="de-DE" altLang="de-DE" sz="1600" dirty="0">
                <a:latin typeface="Arial" panose="020B0604020202020204" pitchFamily="34" charset="0"/>
                <a:cs typeface="Arial" panose="020B0604020202020204" pitchFamily="34" charset="0"/>
              </a:rPr>
              <a:t>. Text-Passage </a:t>
            </a:r>
          </a:p>
          <a:p>
            <a:pPr>
              <a:lnSpc>
                <a:spcPct val="150000"/>
              </a:lnSpc>
              <a:spcBef>
                <a:spcPct val="0"/>
              </a:spcBef>
              <a:buNone/>
            </a:pPr>
            <a:r>
              <a:rPr lang="de-DE" altLang="de-DE" sz="1600" dirty="0" smtClean="0">
                <a:latin typeface="Arial" panose="020B0604020202020204" pitchFamily="34" charset="0"/>
                <a:cs typeface="Arial" panose="020B0604020202020204" pitchFamily="34" charset="0"/>
              </a:rPr>
              <a:t>………………………………</a:t>
            </a:r>
            <a:r>
              <a:rPr lang="de-DE" altLang="de-DE" sz="1600" dirty="0" smtClean="0">
                <a:latin typeface="Calibri" pitchFamily="34" charset="0"/>
              </a:rPr>
              <a:t>………………………………………………………………………………………………………………………………………………………………………………………………………………………………………………………………………</a:t>
            </a:r>
          </a:p>
          <a:p>
            <a:pPr>
              <a:lnSpc>
                <a:spcPct val="150000"/>
              </a:lnSpc>
              <a:spcBef>
                <a:spcPct val="0"/>
              </a:spcBef>
              <a:buNone/>
            </a:pPr>
            <a:endParaRPr lang="de-DE" altLang="de-DE" sz="1600" b="1" dirty="0">
              <a:latin typeface="+mn-lt"/>
              <a:cs typeface="Calibri" panose="020F0502020204030204" pitchFamily="34" charset="0"/>
            </a:endParaRPr>
          </a:p>
        </p:txBody>
      </p:sp>
    </p:spTree>
    <p:extLst>
      <p:ext uri="{BB962C8B-B14F-4D97-AF65-F5344CB8AC3E}">
        <p14:creationId xmlns:p14="http://schemas.microsoft.com/office/powerpoint/2010/main" val="1597777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5</a:t>
            </a:fld>
            <a:endParaRPr lang="de-DE"/>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4, Sterne 2</a:t>
            </a:r>
            <a:endParaRPr lang="de-DE" dirty="0"/>
          </a:p>
        </p:txBody>
      </p:sp>
      <p:sp>
        <p:nvSpPr>
          <p:cNvPr id="19" name="Textfeld 18"/>
          <p:cNvSpPr txBox="1"/>
          <p:nvPr/>
        </p:nvSpPr>
        <p:spPr>
          <a:xfrm>
            <a:off x="7925053" y="639969"/>
            <a:ext cx="1217000"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Arbeitsblatt 4-1</a:t>
            </a:r>
          </a:p>
        </p:txBody>
      </p:sp>
      <p:sp>
        <p:nvSpPr>
          <p:cNvPr id="11" name="Textfeld 10"/>
          <p:cNvSpPr txBox="1"/>
          <p:nvPr/>
        </p:nvSpPr>
        <p:spPr>
          <a:xfrm>
            <a:off x="395536" y="6520275"/>
            <a:ext cx="5162582" cy="253916"/>
          </a:xfrm>
          <a:prstGeom prst="rect">
            <a:avLst/>
          </a:prstGeom>
          <a:noFill/>
        </p:spPr>
        <p:txBody>
          <a:bodyPr wrap="square" rtlCol="0">
            <a:spAutoFit/>
          </a:bodyPr>
          <a:lstStyle/>
          <a:p>
            <a:r>
              <a:rPr lang="de-DE" sz="1050" dirty="0"/>
              <a:t>Bildquelle: </a:t>
            </a:r>
            <a:r>
              <a:rPr lang="de-DE" sz="1050" dirty="0" smtClean="0">
                <a:hlinkClick r:id="rId3"/>
              </a:rPr>
              <a:t>https</a:t>
            </a:r>
            <a:r>
              <a:rPr lang="de-DE" sz="1050" dirty="0">
                <a:hlinkClick r:id="rId3"/>
              </a:rPr>
              <a:t>://</a:t>
            </a:r>
            <a:r>
              <a:rPr lang="de-DE" sz="1050" dirty="0" smtClean="0">
                <a:hlinkClick r:id="rId3"/>
              </a:rPr>
              <a:t>commons.wikimedia.org/wiki/File:PUC18SH_Plasmid.jpg</a:t>
            </a:r>
            <a:r>
              <a:rPr lang="de-DE" sz="1050" dirty="0"/>
              <a:t>, PD Sah </a:t>
            </a:r>
            <a:r>
              <a:rPr lang="de-DE" sz="1050" dirty="0" smtClean="0"/>
              <a:t>002  </a:t>
            </a:r>
            <a:endParaRPr lang="de-DE" sz="1050" dirty="0"/>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72560" y="1052736"/>
            <a:ext cx="2135944" cy="2135944"/>
          </a:xfrm>
          <a:prstGeom prst="rect">
            <a:avLst/>
          </a:prstGeom>
        </p:spPr>
      </p:pic>
      <p:sp>
        <p:nvSpPr>
          <p:cNvPr id="2" name="Rechteck 1"/>
          <p:cNvSpPr/>
          <p:nvPr/>
        </p:nvSpPr>
        <p:spPr>
          <a:xfrm>
            <a:off x="323528" y="1098610"/>
            <a:ext cx="8380065" cy="5186035"/>
          </a:xfrm>
          <a:prstGeom prst="rect">
            <a:avLst/>
          </a:prstGeom>
        </p:spPr>
        <p:txBody>
          <a:bodyPr wrap="square">
            <a:spAutoFit/>
          </a:bodyPr>
          <a:lstStyle/>
          <a:p>
            <a:pPr>
              <a:spcBef>
                <a:spcPct val="0"/>
              </a:spcBef>
              <a:buNone/>
            </a:pPr>
            <a:r>
              <a:rPr lang="de-DE" altLang="de-DE" sz="1600" b="1" dirty="0">
                <a:latin typeface="Arial" panose="020B0604020202020204" pitchFamily="34" charset="0"/>
                <a:cs typeface="Arial" panose="020B0604020202020204" pitchFamily="34" charset="0"/>
              </a:rPr>
              <a:t>Die Restriktionsorte eines Multiple </a:t>
            </a:r>
            <a:r>
              <a:rPr lang="de-DE" altLang="de-DE" sz="1600" b="1" dirty="0" err="1">
                <a:latin typeface="Arial" panose="020B0604020202020204" pitchFamily="34" charset="0"/>
                <a:cs typeface="Arial" panose="020B0604020202020204" pitchFamily="34" charset="0"/>
              </a:rPr>
              <a:t>Cloning</a:t>
            </a:r>
            <a:r>
              <a:rPr lang="de-DE" altLang="de-DE" sz="1600" b="1" dirty="0">
                <a:latin typeface="Arial" panose="020B0604020202020204" pitchFamily="34" charset="0"/>
                <a:cs typeface="Arial" panose="020B0604020202020204" pitchFamily="34" charset="0"/>
              </a:rPr>
              <a:t> Site (MCS) – Information</a:t>
            </a:r>
          </a:p>
          <a:p>
            <a:pPr>
              <a:spcBef>
                <a:spcPct val="0"/>
              </a:spcBef>
              <a:buNone/>
            </a:pPr>
            <a:endParaRPr lang="de-DE" altLang="de-DE" sz="1600" b="1" dirty="0">
              <a:latin typeface="Arial" panose="020B0604020202020204" pitchFamily="34" charset="0"/>
              <a:cs typeface="Arial" panose="020B0604020202020204" pitchFamily="34" charset="0"/>
            </a:endParaRPr>
          </a:p>
          <a:p>
            <a:pPr>
              <a:spcBef>
                <a:spcPct val="0"/>
              </a:spcBef>
              <a:buNone/>
            </a:pPr>
            <a:endParaRPr lang="de-DE" altLang="de-DE" sz="1100" b="1" dirty="0">
              <a:latin typeface="Arial" panose="020B0604020202020204" pitchFamily="34" charset="0"/>
              <a:cs typeface="Arial" panose="020B0604020202020204" pitchFamily="34" charset="0"/>
            </a:endParaRPr>
          </a:p>
          <a:p>
            <a:pPr>
              <a:lnSpc>
                <a:spcPct val="150000"/>
              </a:lnSpc>
            </a:pPr>
            <a:r>
              <a:rPr lang="de-DE" sz="1400" dirty="0">
                <a:latin typeface="Arial" panose="020B0604020202020204" pitchFamily="34" charset="0"/>
                <a:cs typeface="Arial" panose="020B0604020202020204" pitchFamily="34" charset="0"/>
              </a:rPr>
              <a:t>Ein </a:t>
            </a:r>
            <a:r>
              <a:rPr lang="de-DE" sz="1400" b="1" dirty="0">
                <a:latin typeface="Arial" panose="020B0604020202020204" pitchFamily="34" charset="0"/>
                <a:cs typeface="Arial" panose="020B0604020202020204" pitchFamily="34" charset="0"/>
              </a:rPr>
              <a:t>Multiple </a:t>
            </a:r>
            <a:r>
              <a:rPr lang="de-DE" sz="1400" b="1" dirty="0" err="1">
                <a:latin typeface="Arial" panose="020B0604020202020204" pitchFamily="34" charset="0"/>
                <a:cs typeface="Arial" panose="020B0604020202020204" pitchFamily="34" charset="0"/>
              </a:rPr>
              <a:t>Cloning</a:t>
            </a:r>
            <a:r>
              <a:rPr lang="de-DE" sz="1400" b="1" dirty="0">
                <a:latin typeface="Arial" panose="020B0604020202020204" pitchFamily="34" charset="0"/>
                <a:cs typeface="Arial" panose="020B0604020202020204" pitchFamily="34" charset="0"/>
              </a:rPr>
              <a:t> Site</a:t>
            </a:r>
            <a:r>
              <a:rPr lang="de-DE" sz="1400" dirty="0">
                <a:latin typeface="Arial" panose="020B0604020202020204" pitchFamily="34" charset="0"/>
                <a:cs typeface="Arial" panose="020B0604020202020204" pitchFamily="34" charset="0"/>
              </a:rPr>
              <a:t> (MCS, etwa: vielfacher Klonierungsort) oder auch Polylinker</a:t>
            </a:r>
          </a:p>
          <a:p>
            <a:pPr>
              <a:lnSpc>
                <a:spcPct val="150000"/>
              </a:lnSpc>
            </a:pPr>
            <a:r>
              <a:rPr lang="de-DE" sz="1400" dirty="0">
                <a:latin typeface="Arial" panose="020B0604020202020204" pitchFamily="34" charset="0"/>
                <a:cs typeface="Arial" panose="020B0604020202020204" pitchFamily="34" charset="0"/>
              </a:rPr>
              <a:t>ist ein künstlich geschaffenes DNA-</a:t>
            </a:r>
            <a:r>
              <a:rPr lang="de-DE" sz="1400" dirty="0" err="1">
                <a:latin typeface="Arial" panose="020B0604020202020204" pitchFamily="34" charset="0"/>
                <a:cs typeface="Arial" panose="020B0604020202020204" pitchFamily="34" charset="0"/>
              </a:rPr>
              <a:t>Oligonukleotid</a:t>
            </a:r>
            <a:r>
              <a:rPr lang="de-DE" sz="1400" dirty="0">
                <a:latin typeface="Arial" panose="020B0604020202020204" pitchFamily="34" charset="0"/>
                <a:cs typeface="Arial" panose="020B0604020202020204" pitchFamily="34" charset="0"/>
              </a:rPr>
              <a:t> aus rund 50 Bp, welches in ein </a:t>
            </a:r>
            <a:endParaRPr lang="de-DE" sz="1400" dirty="0" smtClean="0">
              <a:latin typeface="Arial" panose="020B0604020202020204" pitchFamily="34" charset="0"/>
              <a:cs typeface="Arial" panose="020B0604020202020204" pitchFamily="34" charset="0"/>
            </a:endParaRPr>
          </a:p>
          <a:p>
            <a:pPr>
              <a:lnSpc>
                <a:spcPct val="150000"/>
              </a:lnSpc>
            </a:pPr>
            <a:r>
              <a:rPr lang="de-DE" sz="1400" dirty="0" smtClean="0">
                <a:latin typeface="Arial" panose="020B0604020202020204" pitchFamily="34" charset="0"/>
                <a:cs typeface="Arial" panose="020B0604020202020204" pitchFamily="34" charset="0"/>
              </a:rPr>
              <a:t>Plasmid </a:t>
            </a:r>
            <a:r>
              <a:rPr lang="de-DE" sz="1400" dirty="0">
                <a:latin typeface="Arial" panose="020B0604020202020204" pitchFamily="34" charset="0"/>
                <a:cs typeface="Arial" panose="020B0604020202020204" pitchFamily="34" charset="0"/>
              </a:rPr>
              <a:t> </a:t>
            </a:r>
            <a:r>
              <a:rPr lang="de-DE" sz="1400" dirty="0" smtClean="0">
                <a:latin typeface="Arial" panose="020B0604020202020204" pitchFamily="34" charset="0"/>
                <a:cs typeface="Arial" panose="020B0604020202020204" pitchFamily="34" charset="0"/>
              </a:rPr>
              <a:t>eingesetzt </a:t>
            </a:r>
            <a:r>
              <a:rPr lang="de-DE" sz="1400" dirty="0">
                <a:latin typeface="Arial" panose="020B0604020202020204" pitchFamily="34" charset="0"/>
                <a:cs typeface="Arial" panose="020B0604020202020204" pitchFamily="34" charset="0"/>
              </a:rPr>
              <a:t>wurde und dessen kurze Sequenz direkt hintereinander </a:t>
            </a:r>
            <a:r>
              <a:rPr lang="de-DE" sz="1400" dirty="0" err="1" smtClean="0">
                <a:latin typeface="Arial" panose="020B0604020202020204" pitchFamily="34" charset="0"/>
                <a:cs typeface="Arial" panose="020B0604020202020204" pitchFamily="34" charset="0"/>
              </a:rPr>
              <a:t>spezi</a:t>
            </a:r>
            <a:r>
              <a:rPr lang="de-DE" sz="1400" dirty="0" smtClean="0">
                <a:latin typeface="Arial" panose="020B0604020202020204" pitchFamily="34" charset="0"/>
                <a:cs typeface="Arial" panose="020B0604020202020204" pitchFamily="34" charset="0"/>
              </a:rPr>
              <a:t>-</a:t>
            </a:r>
          </a:p>
          <a:p>
            <a:pPr>
              <a:lnSpc>
                <a:spcPct val="150000"/>
              </a:lnSpc>
            </a:pPr>
            <a:r>
              <a:rPr lang="de-DE" sz="1400" dirty="0" smtClean="0">
                <a:latin typeface="Arial" panose="020B0604020202020204" pitchFamily="34" charset="0"/>
                <a:cs typeface="Arial" panose="020B0604020202020204" pitchFamily="34" charset="0"/>
              </a:rPr>
              <a:t>fische Restriktionsschnittstellen </a:t>
            </a:r>
            <a:r>
              <a:rPr lang="de-DE" sz="1400" dirty="0">
                <a:latin typeface="Arial" panose="020B0604020202020204" pitchFamily="34" charset="0"/>
                <a:cs typeface="Arial" panose="020B0604020202020204" pitchFamily="34" charset="0"/>
              </a:rPr>
              <a:t>für verschiedene Restriktionsendonukleasen enthält. </a:t>
            </a:r>
            <a:endParaRPr lang="de-DE" sz="1400" dirty="0" smtClean="0">
              <a:latin typeface="Arial" panose="020B0604020202020204" pitchFamily="34" charset="0"/>
              <a:cs typeface="Arial" panose="020B0604020202020204" pitchFamily="34" charset="0"/>
            </a:endParaRPr>
          </a:p>
          <a:p>
            <a:pPr>
              <a:lnSpc>
                <a:spcPct val="150000"/>
              </a:lnSpc>
            </a:pPr>
            <a:r>
              <a:rPr lang="de-DE" sz="1400" dirty="0" smtClean="0">
                <a:latin typeface="Arial" panose="020B0604020202020204" pitchFamily="34" charset="0"/>
                <a:cs typeface="Arial" panose="020B0604020202020204" pitchFamily="34" charset="0"/>
              </a:rPr>
              <a:t>Diese </a:t>
            </a:r>
            <a:r>
              <a:rPr lang="de-DE" sz="1400" dirty="0">
                <a:latin typeface="Arial" panose="020B0604020202020204" pitchFamily="34" charset="0"/>
                <a:cs typeface="Arial" panose="020B0604020202020204" pitchFamily="34" charset="0"/>
              </a:rPr>
              <a:t>Schnittstellen sind </a:t>
            </a:r>
            <a:r>
              <a:rPr lang="de-DE" sz="1400" dirty="0" smtClean="0">
                <a:latin typeface="Arial" panose="020B0604020202020204" pitchFamily="34" charset="0"/>
                <a:cs typeface="Arial" panose="020B0604020202020204" pitchFamily="34" charset="0"/>
              </a:rPr>
              <a:t>jeweils </a:t>
            </a:r>
            <a:r>
              <a:rPr lang="de-DE" sz="1400" dirty="0">
                <a:latin typeface="Arial" panose="020B0604020202020204" pitchFamily="34" charset="0"/>
                <a:cs typeface="Arial" panose="020B0604020202020204" pitchFamily="34" charset="0"/>
              </a:rPr>
              <a:t>nur einmal in solch einem Plasmid vorhanden – und zwar im MCS.</a:t>
            </a:r>
          </a:p>
          <a:p>
            <a:pPr>
              <a:lnSpc>
                <a:spcPct val="150000"/>
              </a:lnSpc>
            </a:pPr>
            <a:endParaRPr lang="de-DE" sz="800" dirty="0">
              <a:latin typeface="Arial" panose="020B0604020202020204" pitchFamily="34" charset="0"/>
              <a:cs typeface="Arial" panose="020B0604020202020204" pitchFamily="34" charset="0"/>
            </a:endParaRPr>
          </a:p>
          <a:p>
            <a:pPr>
              <a:lnSpc>
                <a:spcPct val="150000"/>
              </a:lnSpc>
            </a:pPr>
            <a:r>
              <a:rPr lang="de-DE" sz="1400" dirty="0">
                <a:latin typeface="Arial" panose="020B0604020202020204" pitchFamily="34" charset="0"/>
                <a:cs typeface="Arial" panose="020B0604020202020204" pitchFamily="34" charset="0"/>
              </a:rPr>
              <a:t>Der MCS bietet die Möglichkeit mit Hilfe von Restriktionsenzymen Fremd-DNA an dieser Stelle im Plasmid einzubauen. Vergleiche dazu die Darstellung in der Animation „</a:t>
            </a:r>
            <a:r>
              <a:rPr lang="de-DE" sz="1400" dirty="0" err="1">
                <a:latin typeface="Arial" panose="020B0604020202020204" pitchFamily="34" charset="0"/>
                <a:cs typeface="Arial" panose="020B0604020202020204" pitchFamily="34" charset="0"/>
              </a:rPr>
              <a:t>recombination</a:t>
            </a:r>
            <a:r>
              <a:rPr lang="de-DE" sz="1400" dirty="0">
                <a:latin typeface="Arial" panose="020B0604020202020204" pitchFamily="34" charset="0"/>
                <a:cs typeface="Arial" panose="020B0604020202020204" pitchFamily="34" charset="0"/>
              </a:rPr>
              <a:t>“. </a:t>
            </a:r>
          </a:p>
          <a:p>
            <a:pPr>
              <a:lnSpc>
                <a:spcPct val="150000"/>
              </a:lnSpc>
            </a:pPr>
            <a:endParaRPr lang="de-DE" sz="800" dirty="0">
              <a:latin typeface="Arial" panose="020B0604020202020204" pitchFamily="34" charset="0"/>
              <a:cs typeface="Arial" panose="020B0604020202020204" pitchFamily="34" charset="0"/>
            </a:endParaRPr>
          </a:p>
          <a:p>
            <a:pPr>
              <a:lnSpc>
                <a:spcPct val="150000"/>
              </a:lnSpc>
            </a:pPr>
            <a:r>
              <a:rPr lang="de-DE" sz="1400" dirty="0">
                <a:latin typeface="Arial" panose="020B0604020202020204" pitchFamily="34" charset="0"/>
                <a:cs typeface="Arial" panose="020B0604020202020204" pitchFamily="34" charset="0"/>
              </a:rPr>
              <a:t>Ein MCS ermöglicht ein flexibles Vorgehen beim Einsetzen der Fremd-DNA („Klonieren“), da aus den verschiedenen Restriktionsschnittstellen die jeweils am besten passende(n) ausgewählt und verwendet werden kann (können). </a:t>
            </a:r>
          </a:p>
          <a:p>
            <a:pPr>
              <a:lnSpc>
                <a:spcPct val="150000"/>
              </a:lnSpc>
            </a:pPr>
            <a:endParaRPr lang="de-DE" sz="800" dirty="0">
              <a:latin typeface="Arial" panose="020B0604020202020204" pitchFamily="34" charset="0"/>
              <a:cs typeface="Arial" panose="020B0604020202020204" pitchFamily="34" charset="0"/>
            </a:endParaRPr>
          </a:p>
          <a:p>
            <a:pPr>
              <a:lnSpc>
                <a:spcPct val="150000"/>
              </a:lnSpc>
            </a:pPr>
            <a:r>
              <a:rPr lang="de-DE" sz="1400" dirty="0">
                <a:latin typeface="Arial" panose="020B0604020202020204" pitchFamily="34" charset="0"/>
                <a:cs typeface="Arial" panose="020B0604020202020204" pitchFamily="34" charset="0"/>
              </a:rPr>
              <a:t>Die MCS gehört zur Standardausstattung eines künstlich hergestellten Plasmids (wie z. B. pUC18) und enthält in der Regel zwanzig oder mehr verschiedene RE-Schnittstellen.</a:t>
            </a:r>
          </a:p>
        </p:txBody>
      </p:sp>
    </p:spTree>
    <p:extLst>
      <p:ext uri="{BB962C8B-B14F-4D97-AF65-F5344CB8AC3E}">
        <p14:creationId xmlns:p14="http://schemas.microsoft.com/office/powerpoint/2010/main" val="22577994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6</a:t>
            </a:fld>
            <a:endParaRPr lang="de-DE"/>
          </a:p>
        </p:txBody>
      </p:sp>
      <p:sp>
        <p:nvSpPr>
          <p:cNvPr id="8" name="Textfeld 7"/>
          <p:cNvSpPr txBox="1"/>
          <p:nvPr/>
        </p:nvSpPr>
        <p:spPr>
          <a:xfrm>
            <a:off x="395536" y="551607"/>
            <a:ext cx="1016497"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4</a:t>
            </a:r>
          </a:p>
        </p:txBody>
      </p:sp>
      <p:sp>
        <p:nvSpPr>
          <p:cNvPr id="2" name="Rechteck 1"/>
          <p:cNvSpPr/>
          <p:nvPr/>
        </p:nvSpPr>
        <p:spPr>
          <a:xfrm>
            <a:off x="323528" y="1098610"/>
            <a:ext cx="8380065" cy="2277547"/>
          </a:xfrm>
          <a:prstGeom prst="rect">
            <a:avLst/>
          </a:prstGeom>
        </p:spPr>
        <p:txBody>
          <a:bodyPr wrap="square">
            <a:spAutoFit/>
          </a:bodyPr>
          <a:lstStyle/>
          <a:p>
            <a:pPr>
              <a:spcBef>
                <a:spcPct val="0"/>
              </a:spcBef>
              <a:buNone/>
            </a:pPr>
            <a:r>
              <a:rPr lang="de-DE" altLang="de-DE" sz="1600" b="1" dirty="0">
                <a:latin typeface="Arial" panose="020B0604020202020204" pitchFamily="34" charset="0"/>
                <a:cs typeface="Arial" panose="020B0604020202020204" pitchFamily="34" charset="0"/>
              </a:rPr>
              <a:t>Die Restriktionsorte eines Multiple </a:t>
            </a:r>
            <a:r>
              <a:rPr lang="de-DE" altLang="de-DE" sz="1600" b="1" dirty="0" err="1">
                <a:latin typeface="Arial" panose="020B0604020202020204" pitchFamily="34" charset="0"/>
                <a:cs typeface="Arial" panose="020B0604020202020204" pitchFamily="34" charset="0"/>
              </a:rPr>
              <a:t>Cloning</a:t>
            </a:r>
            <a:r>
              <a:rPr lang="de-DE" altLang="de-DE" sz="1600" b="1" dirty="0">
                <a:latin typeface="Arial" panose="020B0604020202020204" pitchFamily="34" charset="0"/>
                <a:cs typeface="Arial" panose="020B0604020202020204" pitchFamily="34" charset="0"/>
              </a:rPr>
              <a:t> Site (MCS)</a:t>
            </a:r>
            <a:endParaRPr lang="de-DE" altLang="de-DE" sz="1100" b="1" dirty="0">
              <a:latin typeface="Arial" panose="020B0604020202020204" pitchFamily="34" charset="0"/>
              <a:cs typeface="Arial" panose="020B0604020202020204" pitchFamily="34" charset="0"/>
            </a:endParaRPr>
          </a:p>
          <a:p>
            <a:pPr marL="342900" indent="-342900">
              <a:lnSpc>
                <a:spcPct val="150000"/>
              </a:lnSpc>
              <a:spcBef>
                <a:spcPct val="0"/>
              </a:spcBef>
              <a:buAutoNum type="arabicPeriod"/>
            </a:pPr>
            <a:r>
              <a:rPr lang="de-DE" altLang="de-DE" sz="1400" dirty="0">
                <a:latin typeface="Arial" panose="020B0604020202020204" pitchFamily="34" charset="0"/>
                <a:cs typeface="Arial" panose="020B0604020202020204" pitchFamily="34" charset="0"/>
              </a:rPr>
              <a:t>Ergänzen Sie die drei fehlenden Erkennungssequenzen der REs </a:t>
            </a:r>
            <a:r>
              <a:rPr lang="de-DE" altLang="de-DE" sz="1400" b="1" dirty="0">
                <a:latin typeface="Arial" panose="020B0604020202020204" pitchFamily="34" charset="0"/>
                <a:cs typeface="Arial" panose="020B0604020202020204" pitchFamily="34" charset="0"/>
              </a:rPr>
              <a:t>EcoRI, KpnI und </a:t>
            </a:r>
            <a:r>
              <a:rPr lang="de-DE" altLang="de-DE" sz="1400" b="1" dirty="0" err="1">
                <a:latin typeface="Arial" panose="020B0604020202020204" pitchFamily="34" charset="0"/>
                <a:cs typeface="Arial" panose="020B0604020202020204" pitchFamily="34" charset="0"/>
              </a:rPr>
              <a:t>SalI</a:t>
            </a:r>
            <a:r>
              <a:rPr lang="de-DE" altLang="de-DE" sz="1400" dirty="0">
                <a:latin typeface="Arial" panose="020B0604020202020204" pitchFamily="34" charset="0"/>
                <a:cs typeface="Arial" panose="020B0604020202020204" pitchFamily="34" charset="0"/>
              </a:rPr>
              <a:t>! Verwenden Sie dazu die Informationen aus den Katalogen.</a:t>
            </a:r>
          </a:p>
          <a:p>
            <a:pPr marL="342900" indent="-342900">
              <a:lnSpc>
                <a:spcPct val="150000"/>
              </a:lnSpc>
              <a:spcBef>
                <a:spcPct val="0"/>
              </a:spcBef>
              <a:buFontTx/>
              <a:buAutoNum type="arabicPeriod"/>
            </a:pPr>
            <a:r>
              <a:rPr lang="de-DE" altLang="de-DE" sz="1400" dirty="0">
                <a:latin typeface="Arial" panose="020B0604020202020204" pitchFamily="34" charset="0"/>
                <a:cs typeface="Arial" panose="020B0604020202020204" pitchFamily="34" charset="0"/>
              </a:rPr>
              <a:t>Kennzeichnen Sie durch farbiges Unterstreichen die Erkennungsregionen der Restriktionsenzyme </a:t>
            </a:r>
            <a:r>
              <a:rPr lang="de-DE" altLang="de-DE" sz="1400" b="1" dirty="0" err="1">
                <a:latin typeface="Arial" panose="020B0604020202020204" pitchFamily="34" charset="0"/>
                <a:cs typeface="Arial" panose="020B0604020202020204" pitchFamily="34" charset="0"/>
              </a:rPr>
              <a:t>HincII</a:t>
            </a:r>
            <a:r>
              <a:rPr lang="de-DE" altLang="de-DE" sz="1400" b="1" dirty="0">
                <a:latin typeface="Arial" panose="020B0604020202020204" pitchFamily="34" charset="0"/>
                <a:cs typeface="Arial" panose="020B0604020202020204" pitchFamily="34" charset="0"/>
              </a:rPr>
              <a:t>, </a:t>
            </a:r>
            <a:r>
              <a:rPr lang="de-DE" altLang="de-DE" sz="1400" b="1" dirty="0" err="1">
                <a:latin typeface="Arial" panose="020B0604020202020204" pitchFamily="34" charset="0"/>
                <a:cs typeface="Arial" panose="020B0604020202020204" pitchFamily="34" charset="0"/>
              </a:rPr>
              <a:t>SalI</a:t>
            </a:r>
            <a:r>
              <a:rPr lang="de-DE" altLang="de-DE" sz="1400" b="1" dirty="0">
                <a:latin typeface="Arial" panose="020B0604020202020204" pitchFamily="34" charset="0"/>
                <a:cs typeface="Arial" panose="020B0604020202020204" pitchFamily="34" charset="0"/>
              </a:rPr>
              <a:t>, </a:t>
            </a:r>
            <a:r>
              <a:rPr lang="de-DE" altLang="de-DE" sz="1400" b="1" dirty="0" err="1">
                <a:latin typeface="Arial" panose="020B0604020202020204" pitchFamily="34" charset="0"/>
                <a:cs typeface="Arial" panose="020B0604020202020204" pitchFamily="34" charset="0"/>
              </a:rPr>
              <a:t>HindIII</a:t>
            </a:r>
            <a:r>
              <a:rPr lang="de-DE" altLang="de-DE" sz="1400" b="1" dirty="0">
                <a:latin typeface="Arial" panose="020B0604020202020204" pitchFamily="34" charset="0"/>
                <a:cs typeface="Arial" panose="020B0604020202020204" pitchFamily="34" charset="0"/>
              </a:rPr>
              <a:t>, XbaI, BamHI, SmaI, </a:t>
            </a:r>
            <a:r>
              <a:rPr lang="de-DE" altLang="de-DE" sz="1400" b="1" dirty="0" err="1">
                <a:latin typeface="Arial" panose="020B0604020202020204" pitchFamily="34" charset="0"/>
                <a:cs typeface="Arial" panose="020B0604020202020204" pitchFamily="34" charset="0"/>
              </a:rPr>
              <a:t>SacI</a:t>
            </a:r>
            <a:r>
              <a:rPr lang="de-DE" altLang="de-DE" sz="1400" b="1" dirty="0">
                <a:latin typeface="Arial" panose="020B0604020202020204" pitchFamily="34" charset="0"/>
                <a:cs typeface="Arial" panose="020B0604020202020204" pitchFamily="34" charset="0"/>
              </a:rPr>
              <a:t>, EcoRI, </a:t>
            </a:r>
            <a:r>
              <a:rPr lang="de-DE" altLang="de-DE" sz="1400" b="1" dirty="0" err="1">
                <a:latin typeface="Arial" panose="020B0604020202020204" pitchFamily="34" charset="0"/>
                <a:cs typeface="Arial" panose="020B0604020202020204" pitchFamily="34" charset="0"/>
              </a:rPr>
              <a:t>PstI</a:t>
            </a:r>
            <a:r>
              <a:rPr lang="de-DE" altLang="de-DE" sz="1400" b="1" dirty="0">
                <a:latin typeface="Arial" panose="020B0604020202020204" pitchFamily="34" charset="0"/>
                <a:cs typeface="Arial" panose="020B0604020202020204" pitchFamily="34" charset="0"/>
              </a:rPr>
              <a:t>, KpnI </a:t>
            </a:r>
            <a:r>
              <a:rPr lang="de-DE" altLang="de-DE" sz="1400" dirty="0">
                <a:latin typeface="Arial" panose="020B0604020202020204" pitchFamily="34" charset="0"/>
                <a:cs typeface="Arial" panose="020B0604020202020204" pitchFamily="34" charset="0"/>
              </a:rPr>
              <a:t>im MCS !</a:t>
            </a:r>
          </a:p>
          <a:p>
            <a:pPr marL="342900" indent="-342900">
              <a:spcBef>
                <a:spcPct val="0"/>
              </a:spcBef>
              <a:buAutoNum type="arabicPeriod"/>
            </a:pPr>
            <a:endParaRPr lang="de-DE" altLang="de-DE" sz="1400" dirty="0"/>
          </a:p>
          <a:p>
            <a:pPr>
              <a:spcBef>
                <a:spcPct val="0"/>
              </a:spcBef>
            </a:pPr>
            <a:endParaRPr lang="de-DE" altLang="de-DE" sz="1400" dirty="0"/>
          </a:p>
          <a:p>
            <a:pPr>
              <a:spcBef>
                <a:spcPct val="0"/>
              </a:spcBef>
            </a:pPr>
            <a:endParaRPr lang="de-DE" altLang="de-DE" sz="1400" dirty="0"/>
          </a:p>
        </p:txBody>
      </p:sp>
      <p:sp>
        <p:nvSpPr>
          <p:cNvPr id="24" name="Rectangle 2"/>
          <p:cNvSpPr>
            <a:spLocks noChangeArrowheads="1"/>
          </p:cNvSpPr>
          <p:nvPr/>
        </p:nvSpPr>
        <p:spPr bwMode="auto">
          <a:xfrm>
            <a:off x="228600" y="2940865"/>
            <a:ext cx="8686800" cy="1784279"/>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FontTx/>
              <a:buNone/>
            </a:pPr>
            <a:endParaRPr lang="de-DE" altLang="de-DE" sz="2400" b="1" dirty="0"/>
          </a:p>
        </p:txBody>
      </p:sp>
      <p:sp>
        <p:nvSpPr>
          <p:cNvPr id="25" name="Text Box 3"/>
          <p:cNvSpPr txBox="1">
            <a:spLocks noChangeArrowheads="1"/>
          </p:cNvSpPr>
          <p:nvPr/>
        </p:nvSpPr>
        <p:spPr bwMode="auto">
          <a:xfrm>
            <a:off x="319356" y="3774924"/>
            <a:ext cx="825097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900" b="1" dirty="0" smtClean="0">
                <a:latin typeface="Arial" panose="020B0604020202020204" pitchFamily="34" charset="0"/>
                <a:cs typeface="Arial" panose="020B0604020202020204" pitchFamily="34" charset="0"/>
              </a:rPr>
              <a:t>5</a:t>
            </a:r>
            <a:r>
              <a:rPr lang="de-DE" sz="900" dirty="0">
                <a:latin typeface="Arial" panose="020B0604020202020204" pitchFamily="34" charset="0"/>
                <a:cs typeface="Arial" panose="020B0604020202020204" pitchFamily="34" charset="0"/>
              </a:rPr>
              <a:t>´</a:t>
            </a:r>
            <a:r>
              <a:rPr lang="de-DE" altLang="de-DE" sz="900" b="1" dirty="0" smtClean="0">
                <a:latin typeface="Arial" panose="020B0604020202020204" pitchFamily="34" charset="0"/>
                <a:cs typeface="Arial" panose="020B0604020202020204" pitchFamily="34" charset="0"/>
              </a:rPr>
              <a:t> </a:t>
            </a:r>
            <a:r>
              <a:rPr lang="de-DE" altLang="de-DE" sz="900" b="1" dirty="0">
                <a:latin typeface="Arial" panose="020B0604020202020204" pitchFamily="34" charset="0"/>
                <a:cs typeface="Arial" panose="020B0604020202020204" pitchFamily="34" charset="0"/>
              </a:rPr>
              <a:t>--- CAG TGC CAA GCT TGC ATG CCT GCA GGT CGA CTC TAG AGG ATC CCC GGG TAC CGA GCT CGA ATT CGT AAT CAT GGT CAT AGC --- </a:t>
            </a:r>
            <a:r>
              <a:rPr lang="de-DE" altLang="de-DE" sz="900" b="1" dirty="0" smtClean="0">
                <a:latin typeface="Arial" panose="020B0604020202020204" pitchFamily="34" charset="0"/>
                <a:cs typeface="Arial" panose="020B0604020202020204" pitchFamily="34" charset="0"/>
              </a:rPr>
              <a:t>3</a:t>
            </a:r>
            <a:r>
              <a:rPr lang="de-DE" sz="900" dirty="0">
                <a:latin typeface="Arial" panose="020B0604020202020204" pitchFamily="34" charset="0"/>
                <a:cs typeface="Arial" panose="020B0604020202020204" pitchFamily="34" charset="0"/>
              </a:rPr>
              <a:t>´</a:t>
            </a:r>
            <a:endParaRPr lang="de-DE" altLang="de-DE" sz="900" b="1" dirty="0">
              <a:latin typeface="Arial" panose="020B0604020202020204" pitchFamily="34" charset="0"/>
              <a:cs typeface="Arial" panose="020B0604020202020204" pitchFamily="34" charset="0"/>
            </a:endParaRPr>
          </a:p>
          <a:p>
            <a:pPr>
              <a:spcBef>
                <a:spcPct val="0"/>
              </a:spcBef>
              <a:buNone/>
            </a:pPr>
            <a:r>
              <a:rPr lang="de-DE" altLang="de-DE" sz="900" b="1" dirty="0" smtClean="0">
                <a:latin typeface="Arial" panose="020B0604020202020204" pitchFamily="34" charset="0"/>
                <a:cs typeface="Arial" panose="020B0604020202020204" pitchFamily="34" charset="0"/>
              </a:rPr>
              <a:t>3</a:t>
            </a:r>
            <a:r>
              <a:rPr lang="de-DE" sz="900" dirty="0">
                <a:latin typeface="Arial" panose="020B0604020202020204" pitchFamily="34" charset="0"/>
                <a:cs typeface="Arial" panose="020B0604020202020204" pitchFamily="34" charset="0"/>
              </a:rPr>
              <a:t>´</a:t>
            </a:r>
            <a:r>
              <a:rPr lang="de-DE" altLang="de-DE" sz="900" b="1" dirty="0" smtClean="0">
                <a:latin typeface="Arial" panose="020B0604020202020204" pitchFamily="34" charset="0"/>
                <a:cs typeface="Arial" panose="020B0604020202020204" pitchFamily="34" charset="0"/>
              </a:rPr>
              <a:t> </a:t>
            </a:r>
            <a:r>
              <a:rPr lang="de-DE" altLang="de-DE" sz="900" b="1" dirty="0">
                <a:latin typeface="Arial" panose="020B0604020202020204" pitchFamily="34" charset="0"/>
                <a:cs typeface="Arial" panose="020B0604020202020204" pitchFamily="34" charset="0"/>
              </a:rPr>
              <a:t>--- GTC ACG GTT CGA ACG TAC GGA CGT CCA GCT GAG ATC TCC TAG GGG CCC ATG GCT CGA GCT TAA GCA TTA GTA CCA GTA TCG --- </a:t>
            </a:r>
            <a:r>
              <a:rPr lang="de-DE" altLang="de-DE" sz="900" b="1" dirty="0" smtClean="0">
                <a:latin typeface="Arial" panose="020B0604020202020204" pitchFamily="34" charset="0"/>
                <a:cs typeface="Arial" panose="020B0604020202020204" pitchFamily="34" charset="0"/>
              </a:rPr>
              <a:t>5</a:t>
            </a:r>
            <a:r>
              <a:rPr lang="de-DE" sz="900" dirty="0">
                <a:latin typeface="Arial" panose="020B0604020202020204" pitchFamily="34" charset="0"/>
                <a:cs typeface="Arial" panose="020B0604020202020204" pitchFamily="34" charset="0"/>
              </a:rPr>
              <a:t>´</a:t>
            </a:r>
            <a:endParaRPr lang="de-DE" altLang="de-DE" sz="900" b="1"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900" b="1" dirty="0">
              <a:latin typeface="Arial" panose="020B0604020202020204" pitchFamily="34" charset="0"/>
              <a:cs typeface="Arial" panose="020B0604020202020204" pitchFamily="34" charset="0"/>
            </a:endParaRPr>
          </a:p>
          <a:p>
            <a:pPr eaLnBrk="1" hangingPunct="1">
              <a:spcBef>
                <a:spcPct val="0"/>
              </a:spcBef>
              <a:buFontTx/>
              <a:buNone/>
            </a:pPr>
            <a:endParaRPr lang="de-DE" altLang="de-DE" sz="900" b="1" dirty="0">
              <a:latin typeface="Arial" panose="020B0604020202020204" pitchFamily="34" charset="0"/>
              <a:cs typeface="Arial" panose="020B0604020202020204" pitchFamily="34" charset="0"/>
            </a:endParaRPr>
          </a:p>
          <a:p>
            <a:pPr eaLnBrk="1" hangingPunct="1">
              <a:spcBef>
                <a:spcPct val="0"/>
              </a:spcBef>
              <a:buFontTx/>
              <a:buNone/>
            </a:pPr>
            <a:r>
              <a:rPr lang="de-DE" altLang="de-DE" sz="900" b="1" dirty="0">
                <a:latin typeface="Arial" panose="020B0604020202020204" pitchFamily="34" charset="0"/>
                <a:cs typeface="Arial" panose="020B0604020202020204" pitchFamily="34" charset="0"/>
              </a:rPr>
              <a:t>   --- Leu Ala Leu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Ala His Arg </a:t>
            </a:r>
            <a:r>
              <a:rPr lang="de-DE" altLang="de-DE" sz="900" b="1" dirty="0" err="1">
                <a:latin typeface="Arial" panose="020B0604020202020204" pitchFamily="34" charset="0"/>
                <a:cs typeface="Arial" panose="020B0604020202020204" pitchFamily="34" charset="0"/>
              </a:rPr>
              <a:t>Cys</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Thr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Glu</a:t>
            </a:r>
            <a:r>
              <a:rPr lang="de-DE" altLang="de-DE" sz="900" b="1" dirty="0">
                <a:latin typeface="Arial" panose="020B0604020202020204" pitchFamily="34" charset="0"/>
                <a:cs typeface="Arial" panose="020B0604020202020204" pitchFamily="34" charset="0"/>
              </a:rPr>
              <a:t> Leu Pro </a:t>
            </a:r>
            <a:r>
              <a:rPr lang="de-DE" altLang="de-DE" sz="900" b="1" dirty="0" err="1">
                <a:latin typeface="Arial" panose="020B0604020202020204" pitchFamily="34" charset="0"/>
                <a:cs typeface="Arial" panose="020B0604020202020204" pitchFamily="34" charset="0"/>
              </a:rPr>
              <a:t>Asp</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Gly</a:t>
            </a:r>
            <a:r>
              <a:rPr lang="de-DE" altLang="de-DE" sz="900" b="1" dirty="0">
                <a:latin typeface="Arial" panose="020B0604020202020204" pitchFamily="34" charset="0"/>
                <a:cs typeface="Arial" panose="020B0604020202020204" pitchFamily="34" charset="0"/>
              </a:rPr>
              <a:t> Pro Val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Ser</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Asn</a:t>
            </a:r>
            <a:r>
              <a:rPr lang="de-DE" altLang="de-DE" sz="900" b="1" dirty="0">
                <a:latin typeface="Arial" panose="020B0604020202020204" pitchFamily="34" charset="0"/>
                <a:cs typeface="Arial" panose="020B0604020202020204" pitchFamily="34" charset="0"/>
              </a:rPr>
              <a:t> </a:t>
            </a:r>
            <a:r>
              <a:rPr lang="de-DE" altLang="de-DE" sz="900" b="1" dirty="0" err="1">
                <a:latin typeface="Arial" panose="020B0604020202020204" pitchFamily="34" charset="0"/>
                <a:cs typeface="Arial" panose="020B0604020202020204" pitchFamily="34" charset="0"/>
              </a:rPr>
              <a:t>Thr</a:t>
            </a:r>
            <a:r>
              <a:rPr lang="de-DE" altLang="de-DE" sz="900" b="1" dirty="0">
                <a:latin typeface="Arial" panose="020B0604020202020204" pitchFamily="34" charset="0"/>
                <a:cs typeface="Arial" panose="020B0604020202020204" pitchFamily="34" charset="0"/>
              </a:rPr>
              <a:t> Ile Met </a:t>
            </a:r>
            <a:r>
              <a:rPr lang="de-DE" altLang="de-DE" sz="900" b="1" dirty="0" err="1">
                <a:latin typeface="Arial" panose="020B0604020202020204" pitchFamily="34" charset="0"/>
                <a:cs typeface="Arial" panose="020B0604020202020204" pitchFamily="34" charset="0"/>
              </a:rPr>
              <a:t>Thr</a:t>
            </a:r>
            <a:r>
              <a:rPr lang="de-DE" altLang="de-DE" sz="900" b="1" dirty="0">
                <a:latin typeface="Arial" panose="020B0604020202020204" pitchFamily="34" charset="0"/>
                <a:cs typeface="Arial" panose="020B0604020202020204" pitchFamily="34" charset="0"/>
              </a:rPr>
              <a:t> Met ---</a:t>
            </a:r>
          </a:p>
        </p:txBody>
      </p:sp>
      <p:sp>
        <p:nvSpPr>
          <p:cNvPr id="26" name="Rectangle 13"/>
          <p:cNvSpPr>
            <a:spLocks noChangeArrowheads="1"/>
          </p:cNvSpPr>
          <p:nvPr/>
        </p:nvSpPr>
        <p:spPr bwMode="auto">
          <a:xfrm>
            <a:off x="467544" y="4819218"/>
            <a:ext cx="74326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nSpc>
                <a:spcPct val="150000"/>
              </a:lnSpc>
              <a:spcBef>
                <a:spcPct val="0"/>
              </a:spcBef>
              <a:buNone/>
            </a:pPr>
            <a:r>
              <a:rPr lang="de-DE" altLang="de-DE" sz="1200" b="1" dirty="0">
                <a:latin typeface="Arial" panose="020B0604020202020204" pitchFamily="34" charset="0"/>
                <a:cs typeface="Arial" panose="020B0604020202020204" pitchFamily="34" charset="0"/>
              </a:rPr>
              <a:t>BamHI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G / GATCC </a:t>
            </a:r>
            <a:r>
              <a:rPr lang="de-DE" altLang="de-DE" sz="1200" b="1"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endParaRPr lang="de-DE" altLang="de-DE" sz="12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b="1" dirty="0">
                <a:latin typeface="Arial" panose="020B0604020202020204" pitchFamily="34" charset="0"/>
                <a:cs typeface="Arial" panose="020B0604020202020204" pitchFamily="34" charset="0"/>
              </a:rPr>
              <a:t>EcoRI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 </a:t>
            </a:r>
            <a:r>
              <a:rPr lang="de-DE" altLang="de-DE" sz="1200" b="1"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endParaRPr lang="de-DE" altLang="de-DE" sz="12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b="1" dirty="0" err="1">
                <a:latin typeface="Arial" panose="020B0604020202020204" pitchFamily="34" charset="0"/>
                <a:cs typeface="Arial" panose="020B0604020202020204" pitchFamily="34" charset="0"/>
              </a:rPr>
              <a:t>HincII</a:t>
            </a:r>
            <a:r>
              <a:rPr lang="de-DE" altLang="de-DE" sz="1200" b="1" dirty="0">
                <a:latin typeface="Arial" panose="020B0604020202020204" pitchFamily="34" charset="0"/>
                <a:cs typeface="Arial" panose="020B0604020202020204" pitchFamily="34" charset="0"/>
              </a:rPr>
              <a:t>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GTY / RAC </a:t>
            </a:r>
            <a:r>
              <a:rPr lang="de-DE" altLang="de-DE" sz="1200" b="1"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(R= A oder G; Y = C oder T)</a:t>
            </a:r>
          </a:p>
          <a:p>
            <a:pPr>
              <a:lnSpc>
                <a:spcPct val="150000"/>
              </a:lnSpc>
              <a:spcBef>
                <a:spcPct val="0"/>
              </a:spcBef>
              <a:buNone/>
            </a:pPr>
            <a:r>
              <a:rPr lang="de-DE" altLang="de-DE" sz="1200" b="1" dirty="0" err="1">
                <a:latin typeface="Arial" panose="020B0604020202020204" pitchFamily="34" charset="0"/>
                <a:cs typeface="Arial" panose="020B0604020202020204" pitchFamily="34" charset="0"/>
              </a:rPr>
              <a:t>HindIII</a:t>
            </a:r>
            <a:r>
              <a:rPr lang="de-DE" altLang="de-DE" sz="1200" b="1" dirty="0">
                <a:latin typeface="Arial" panose="020B0604020202020204" pitchFamily="34" charset="0"/>
                <a:cs typeface="Arial" panose="020B0604020202020204" pitchFamily="34" charset="0"/>
              </a:rPr>
              <a:t>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A / AGCTT </a:t>
            </a:r>
            <a:r>
              <a:rPr lang="de-DE" altLang="de-DE" sz="1200" b="1"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endParaRPr lang="de-DE" altLang="de-DE" sz="12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b="1" dirty="0">
                <a:latin typeface="Arial" panose="020B0604020202020204" pitchFamily="34" charset="0"/>
                <a:cs typeface="Arial" panose="020B0604020202020204" pitchFamily="34" charset="0"/>
              </a:rPr>
              <a:t>KpnI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 </a:t>
            </a:r>
            <a:r>
              <a:rPr lang="de-DE" altLang="de-DE" sz="1200" b="1"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endParaRPr lang="de-DE" altLang="de-DE" sz="12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b="1" dirty="0">
                <a:latin typeface="Arial" panose="020B0604020202020204" pitchFamily="34" charset="0"/>
                <a:cs typeface="Arial" panose="020B0604020202020204" pitchFamily="34" charset="0"/>
              </a:rPr>
              <a:t>XbaI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T / CTAGA </a:t>
            </a:r>
            <a:r>
              <a:rPr lang="de-DE" altLang="de-DE" sz="1200" b="1"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endParaRPr lang="de-DE" altLang="de-DE" sz="1200" b="1" dirty="0">
              <a:latin typeface="Arial" panose="020B0604020202020204" pitchFamily="34" charset="0"/>
              <a:cs typeface="Arial" panose="020B0604020202020204" pitchFamily="34" charset="0"/>
            </a:endParaRPr>
          </a:p>
        </p:txBody>
      </p:sp>
      <p:sp>
        <p:nvSpPr>
          <p:cNvPr id="3" name="Textfeld 2"/>
          <p:cNvSpPr txBox="1"/>
          <p:nvPr/>
        </p:nvSpPr>
        <p:spPr>
          <a:xfrm>
            <a:off x="5813808" y="4819218"/>
            <a:ext cx="2366353" cy="1477328"/>
          </a:xfrm>
          <a:prstGeom prst="rect">
            <a:avLst/>
          </a:prstGeom>
          <a:noFill/>
        </p:spPr>
        <p:txBody>
          <a:bodyPr wrap="none" rtlCol="0">
            <a:spAutoFit/>
          </a:bodyPr>
          <a:lstStyle/>
          <a:p>
            <a:pPr>
              <a:lnSpc>
                <a:spcPct val="150000"/>
              </a:lnSpc>
              <a:spcBef>
                <a:spcPct val="0"/>
              </a:spcBef>
            </a:pPr>
            <a:r>
              <a:rPr lang="de-DE" altLang="de-DE" sz="1200" b="1" dirty="0" err="1">
                <a:latin typeface="Arial" panose="020B0604020202020204" pitchFamily="34" charset="0"/>
                <a:cs typeface="Arial" panose="020B0604020202020204" pitchFamily="34" charset="0"/>
              </a:rPr>
              <a:t>PstI</a:t>
            </a:r>
            <a:r>
              <a:rPr lang="de-DE" altLang="de-DE" sz="1200" b="1" dirty="0">
                <a:latin typeface="Arial" panose="020B0604020202020204" pitchFamily="34" charset="0"/>
                <a:cs typeface="Arial" panose="020B0604020202020204" pitchFamily="34" charset="0"/>
              </a:rPr>
              <a:t>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CTGCA / G </a:t>
            </a:r>
            <a:r>
              <a:rPr lang="de-DE" altLang="de-DE" sz="1200" b="1"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endParaRPr lang="de-DE" altLang="de-DE" sz="1200" b="1" dirty="0" smtClean="0">
              <a:latin typeface="Arial" panose="020B0604020202020204" pitchFamily="34" charset="0"/>
              <a:cs typeface="Arial" panose="020B0604020202020204" pitchFamily="34" charset="0"/>
            </a:endParaRPr>
          </a:p>
          <a:p>
            <a:pPr>
              <a:lnSpc>
                <a:spcPct val="150000"/>
              </a:lnSpc>
              <a:spcBef>
                <a:spcPct val="0"/>
              </a:spcBef>
            </a:pPr>
            <a:r>
              <a:rPr lang="de-DE" altLang="de-DE" sz="1200" b="1" dirty="0" err="1" smtClean="0">
                <a:latin typeface="Arial" panose="020B0604020202020204" pitchFamily="34" charset="0"/>
                <a:cs typeface="Arial" panose="020B0604020202020204" pitchFamily="34" charset="0"/>
              </a:rPr>
              <a:t>SacI</a:t>
            </a:r>
            <a:r>
              <a:rPr lang="de-DE" altLang="de-DE" sz="1200" b="1" dirty="0">
                <a:latin typeface="Arial" panose="020B0604020202020204" pitchFamily="34" charset="0"/>
                <a:cs typeface="Arial" panose="020B0604020202020204" pitchFamily="34" charset="0"/>
              </a:rPr>
              <a:t>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GAGCT / C </a:t>
            </a:r>
            <a:r>
              <a:rPr lang="de-DE" altLang="de-DE" sz="1200" b="1"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endParaRPr lang="de-DE" altLang="de-DE" sz="1200" b="1" dirty="0">
              <a:latin typeface="Arial" panose="020B0604020202020204" pitchFamily="34" charset="0"/>
              <a:cs typeface="Arial" panose="020B0604020202020204" pitchFamily="34" charset="0"/>
            </a:endParaRPr>
          </a:p>
          <a:p>
            <a:pPr>
              <a:lnSpc>
                <a:spcPct val="150000"/>
              </a:lnSpc>
              <a:spcBef>
                <a:spcPct val="0"/>
              </a:spcBef>
            </a:pPr>
            <a:r>
              <a:rPr lang="de-DE" altLang="de-DE" sz="1200" b="1" dirty="0" err="1">
                <a:latin typeface="Arial" panose="020B0604020202020204" pitchFamily="34" charset="0"/>
                <a:cs typeface="Arial" panose="020B0604020202020204" pitchFamily="34" charset="0"/>
              </a:rPr>
              <a:t>SalI</a:t>
            </a:r>
            <a:r>
              <a:rPr lang="de-DE" altLang="de-DE" sz="1200" b="1" dirty="0">
                <a:latin typeface="Arial" panose="020B0604020202020204" pitchFamily="34" charset="0"/>
                <a:cs typeface="Arial" panose="020B0604020202020204" pitchFamily="34" charset="0"/>
              </a:rPr>
              <a:t>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 </a:t>
            </a:r>
            <a:r>
              <a:rPr lang="de-DE" altLang="de-DE" sz="1200" b="1"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endParaRPr lang="de-DE" altLang="de-DE" sz="1200" b="1" dirty="0">
              <a:latin typeface="Arial" panose="020B0604020202020204" pitchFamily="34" charset="0"/>
              <a:cs typeface="Arial" panose="020B0604020202020204" pitchFamily="34" charset="0"/>
            </a:endParaRPr>
          </a:p>
          <a:p>
            <a:pPr>
              <a:lnSpc>
                <a:spcPct val="150000"/>
              </a:lnSpc>
              <a:spcBef>
                <a:spcPct val="0"/>
              </a:spcBef>
            </a:pPr>
            <a:r>
              <a:rPr lang="de-DE" altLang="de-DE" sz="1200" b="1" dirty="0">
                <a:latin typeface="Arial" panose="020B0604020202020204" pitchFamily="34" charset="0"/>
                <a:cs typeface="Arial" panose="020B0604020202020204" pitchFamily="34" charset="0"/>
              </a:rPr>
              <a:t>SmaI	</a:t>
            </a:r>
            <a:r>
              <a:rPr lang="de-DE" altLang="de-DE" sz="1200" b="1"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b="1" dirty="0" smtClean="0">
                <a:latin typeface="Arial" panose="020B0604020202020204" pitchFamily="34" charset="0"/>
                <a:cs typeface="Arial" panose="020B0604020202020204" pitchFamily="34" charset="0"/>
              </a:rPr>
              <a:t> </a:t>
            </a:r>
            <a:r>
              <a:rPr lang="de-DE" altLang="de-DE" sz="1200" b="1" dirty="0">
                <a:latin typeface="Arial" panose="020B0604020202020204" pitchFamily="34" charset="0"/>
                <a:cs typeface="Arial" panose="020B0604020202020204" pitchFamily="34" charset="0"/>
              </a:rPr>
              <a:t>CCC / GGG </a:t>
            </a:r>
            <a:r>
              <a:rPr lang="de-DE" altLang="de-DE" sz="1200" b="1" dirty="0" smtClean="0">
                <a:latin typeface="Arial" panose="020B0604020202020204" pitchFamily="34" charset="0"/>
                <a:cs typeface="Arial" panose="020B0604020202020204" pitchFamily="34" charset="0"/>
              </a:rPr>
              <a:t>3</a:t>
            </a:r>
            <a:r>
              <a:rPr lang="de-DE" sz="1200" dirty="0" smtClean="0">
                <a:latin typeface="Arial" panose="020B0604020202020204" pitchFamily="34" charset="0"/>
                <a:cs typeface="Arial" panose="020B0604020202020204" pitchFamily="34" charset="0"/>
              </a:rPr>
              <a:t>´</a:t>
            </a:r>
            <a:endParaRPr lang="de-DE" altLang="de-DE" sz="1200" b="1"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p:txBody>
      </p:sp>
      <p:sp>
        <p:nvSpPr>
          <p:cNvPr id="4" name="Textfeld 3"/>
          <p:cNvSpPr txBox="1"/>
          <p:nvPr/>
        </p:nvSpPr>
        <p:spPr>
          <a:xfrm>
            <a:off x="4226835" y="6248345"/>
            <a:ext cx="3214341" cy="276999"/>
          </a:xfrm>
          <a:prstGeom prst="rect">
            <a:avLst/>
          </a:prstGeom>
          <a:noFill/>
        </p:spPr>
        <p:txBody>
          <a:bodyPr wrap="none" rtlCol="0">
            <a:spAutoFit/>
          </a:bodyPr>
          <a:lstStyle/>
          <a:p>
            <a:r>
              <a:rPr lang="de-DE" altLang="de-DE" sz="1200" b="1" dirty="0">
                <a:latin typeface="Arial" panose="020B0604020202020204" pitchFamily="34" charset="0"/>
                <a:cs typeface="Arial" panose="020B0604020202020204" pitchFamily="34" charset="0"/>
              </a:rPr>
              <a:t>Das Zeichen „ / “ bedeutet „Schnittstelle“</a:t>
            </a:r>
          </a:p>
        </p:txBody>
      </p:sp>
      <p:sp>
        <p:nvSpPr>
          <p:cNvPr id="17" name="Textfeld 16">
            <a:extLst>
              <a:ext uri="{FF2B5EF4-FFF2-40B4-BE49-F238E27FC236}">
                <a16:creationId xmlns="" xmlns:a16="http://schemas.microsoft.com/office/drawing/2014/main" id="{4AAB8E2B-487A-4D65-A5B4-81910528BFDF}"/>
              </a:ext>
            </a:extLst>
          </p:cNvPr>
          <p:cNvSpPr txBox="1"/>
          <p:nvPr/>
        </p:nvSpPr>
        <p:spPr>
          <a:xfrm>
            <a:off x="7925053" y="639969"/>
            <a:ext cx="1217000"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Arbeitsblatt 4-2</a:t>
            </a:r>
          </a:p>
        </p:txBody>
      </p:sp>
    </p:spTree>
    <p:extLst>
      <p:ext uri="{BB962C8B-B14F-4D97-AF65-F5344CB8AC3E}">
        <p14:creationId xmlns:p14="http://schemas.microsoft.com/office/powerpoint/2010/main" val="26147802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7</a:t>
            </a:fld>
            <a:endParaRPr lang="de-DE" dirty="0"/>
          </a:p>
        </p:txBody>
      </p:sp>
      <p:sp>
        <p:nvSpPr>
          <p:cNvPr id="8" name="Textfeld 7"/>
          <p:cNvSpPr txBox="1"/>
          <p:nvPr/>
        </p:nvSpPr>
        <p:spPr>
          <a:xfrm>
            <a:off x="395536" y="551607"/>
            <a:ext cx="1910075"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5, Sterne 2</a:t>
            </a:r>
            <a:endParaRPr lang="de-DE" dirty="0"/>
          </a:p>
        </p:txBody>
      </p:sp>
      <p:sp>
        <p:nvSpPr>
          <p:cNvPr id="20" name="Textfeld 19"/>
          <p:cNvSpPr txBox="1"/>
          <p:nvPr/>
        </p:nvSpPr>
        <p:spPr>
          <a:xfrm>
            <a:off x="8097806" y="639969"/>
            <a:ext cx="952505"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Arbeitsblatt</a:t>
            </a:r>
          </a:p>
        </p:txBody>
      </p:sp>
      <p:sp>
        <p:nvSpPr>
          <p:cNvPr id="25" name="Rechteck 6"/>
          <p:cNvSpPr>
            <a:spLocks noChangeArrowheads="1"/>
          </p:cNvSpPr>
          <p:nvPr/>
        </p:nvSpPr>
        <p:spPr bwMode="auto">
          <a:xfrm>
            <a:off x="330084" y="963388"/>
            <a:ext cx="8571669" cy="320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1600" b="1" dirty="0">
                <a:latin typeface="Arial" panose="020B0604020202020204" pitchFamily="34" charset="0"/>
                <a:cs typeface="Arial" panose="020B0604020202020204" pitchFamily="34" charset="0"/>
              </a:rPr>
              <a:t>Restriktionsenzyme produzieren unterschiedliche DNA-Enden </a:t>
            </a:r>
          </a:p>
          <a:p>
            <a:pPr>
              <a:spcBef>
                <a:spcPct val="0"/>
              </a:spcBef>
              <a:buNone/>
            </a:pPr>
            <a:endParaRPr lang="de-DE" altLang="de-DE" sz="10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200" dirty="0">
                <a:latin typeface="Arial" panose="020B0604020202020204" pitchFamily="34" charset="0"/>
                <a:cs typeface="Arial" panose="020B0604020202020204" pitchFamily="34" charset="0"/>
              </a:rPr>
              <a:t>REs schneiden zwar alle das Zucker-Phosphat-Rückgrat eines DNA-Doppelstranges – sie hinterlassen aber je nach RE nur eines von drei möglichen DNA-Enden auf jedem der zwei resultierenden Strangenden. In der unten aufgeführten Tabelle sind die Schnittstellen der fünf Sequenzen mit einem * gekennzeichnet.</a:t>
            </a:r>
          </a:p>
          <a:p>
            <a:pPr>
              <a:lnSpc>
                <a:spcPct val="150000"/>
              </a:lnSpc>
              <a:spcBef>
                <a:spcPct val="0"/>
              </a:spcBef>
              <a:buNone/>
            </a:pPr>
            <a:r>
              <a:rPr lang="de-DE" altLang="de-DE" sz="1200" dirty="0">
                <a:latin typeface="Arial" panose="020B0604020202020204" pitchFamily="34" charset="0"/>
                <a:cs typeface="Arial" panose="020B0604020202020204" pitchFamily="34" charset="0"/>
              </a:rPr>
              <a:t>Durchsuchen Sie die dargestellten DNA-Sequenzen nach der Erkennungssequenz und </a:t>
            </a:r>
            <a:r>
              <a:rPr lang="de-DE" altLang="de-DE" sz="1200" dirty="0" smtClean="0">
                <a:latin typeface="Arial" panose="020B0604020202020204" pitchFamily="34" charset="0"/>
                <a:cs typeface="Arial" panose="020B0604020202020204" pitchFamily="34" charset="0"/>
              </a:rPr>
              <a:t>unterstreichen Sie </a:t>
            </a:r>
            <a:r>
              <a:rPr lang="de-DE" altLang="de-DE" sz="1200" dirty="0">
                <a:latin typeface="Arial" panose="020B0604020202020204" pitchFamily="34" charset="0"/>
                <a:cs typeface="Arial" panose="020B0604020202020204" pitchFamily="34" charset="0"/>
              </a:rPr>
              <a:t>diese. Entscheiden Sie, ob klebrige oder stumpfe Enden gebildet werden. Falls klebrige Enden entstehen, entscheiden Sie, ob es sich </a:t>
            </a:r>
            <a:r>
              <a:rPr lang="de-DE" altLang="de-DE" sz="1200" dirty="0" smtClean="0">
                <a:latin typeface="Arial" panose="020B0604020202020204" pitchFamily="34" charset="0"/>
                <a:cs typeface="Arial" panose="020B0604020202020204" pitchFamily="34" charset="0"/>
              </a:rPr>
              <a:t>dabei </a:t>
            </a:r>
            <a:r>
              <a:rPr lang="de-DE" altLang="de-DE" sz="1200" dirty="0">
                <a:latin typeface="Arial" panose="020B0604020202020204" pitchFamily="34" charset="0"/>
                <a:cs typeface="Arial" panose="020B0604020202020204" pitchFamily="34" charset="0"/>
              </a:rPr>
              <a:t>um </a:t>
            </a:r>
            <a:r>
              <a:rPr lang="de-DE" altLang="de-DE" sz="1200" dirty="0" smtClean="0">
                <a:latin typeface="Arial" panose="020B0604020202020204" pitchFamily="34" charset="0"/>
                <a:cs typeface="Arial" panose="020B0604020202020204" pitchFamily="34" charset="0"/>
              </a:rPr>
              <a:t>5</a:t>
            </a:r>
            <a:r>
              <a:rPr lang="de-DE" sz="1200" dirty="0">
                <a:latin typeface="Arial" panose="020B0604020202020204" pitchFamily="34" charset="0"/>
                <a:cs typeface="Arial" panose="020B0604020202020204" pitchFamily="34" charset="0"/>
              </a:rPr>
              <a:t>´</a:t>
            </a:r>
            <a:r>
              <a:rPr lang="de-DE" altLang="de-DE" sz="1200" dirty="0" smtClean="0">
                <a:latin typeface="Arial" panose="020B0604020202020204" pitchFamily="34" charset="0"/>
                <a:cs typeface="Arial" panose="020B0604020202020204" pitchFamily="34" charset="0"/>
              </a:rPr>
              <a:t>- </a:t>
            </a:r>
            <a:r>
              <a:rPr lang="de-DE" altLang="de-DE" sz="1200" dirty="0">
                <a:latin typeface="Arial" panose="020B0604020202020204" pitchFamily="34" charset="0"/>
                <a:cs typeface="Arial" panose="020B0604020202020204" pitchFamily="34" charset="0"/>
              </a:rPr>
              <a:t>oder </a:t>
            </a:r>
            <a:r>
              <a:rPr lang="de-DE" altLang="de-DE" sz="1200" dirty="0" smtClean="0">
                <a:latin typeface="Arial" panose="020B0604020202020204" pitchFamily="34" charset="0"/>
                <a:cs typeface="Arial" panose="020B0604020202020204" pitchFamily="34" charset="0"/>
              </a:rPr>
              <a:t>3</a:t>
            </a:r>
            <a:r>
              <a:rPr lang="de-DE" sz="1200" dirty="0">
                <a:latin typeface="Arial" panose="020B0604020202020204" pitchFamily="34" charset="0"/>
                <a:cs typeface="Arial" panose="020B0604020202020204" pitchFamily="34" charset="0"/>
              </a:rPr>
              <a:t>´</a:t>
            </a:r>
            <a:r>
              <a:rPr lang="de-DE" altLang="de-DE" sz="1200" dirty="0" smtClean="0">
                <a:latin typeface="Arial" panose="020B0604020202020204" pitchFamily="34" charset="0"/>
                <a:cs typeface="Arial" panose="020B0604020202020204" pitchFamily="34" charset="0"/>
              </a:rPr>
              <a:t>-Überhänge </a:t>
            </a:r>
            <a:r>
              <a:rPr lang="de-DE" altLang="de-DE" sz="1200" dirty="0">
                <a:latin typeface="Arial" panose="020B0604020202020204" pitchFamily="34" charset="0"/>
                <a:cs typeface="Arial" panose="020B0604020202020204" pitchFamily="34" charset="0"/>
              </a:rPr>
              <a:t>handelt. Verwenden Sie den Katalog, um den Namen für das betreffende </a:t>
            </a:r>
            <a:r>
              <a:rPr lang="de-DE" altLang="de-DE" sz="1200" dirty="0" smtClean="0">
                <a:latin typeface="Arial" panose="020B0604020202020204" pitchFamily="34" charset="0"/>
                <a:cs typeface="Arial" panose="020B0604020202020204" pitchFamily="34" charset="0"/>
              </a:rPr>
              <a:t>RE </a:t>
            </a:r>
            <a:r>
              <a:rPr lang="de-DE" altLang="de-DE" sz="1200" dirty="0">
                <a:latin typeface="Arial" panose="020B0604020202020204" pitchFamily="34" charset="0"/>
                <a:cs typeface="Arial" panose="020B0604020202020204" pitchFamily="34" charset="0"/>
              </a:rPr>
              <a:t>zu bestimmen.</a:t>
            </a:r>
          </a:p>
          <a:p>
            <a:pPr>
              <a:spcBef>
                <a:spcPct val="0"/>
              </a:spcBef>
              <a:buNone/>
            </a:pPr>
            <a:endParaRPr lang="de-DE" altLang="de-DE" sz="1000" b="1" dirty="0">
              <a:latin typeface="Arial" panose="020B0604020202020204" pitchFamily="34" charset="0"/>
              <a:cs typeface="Arial" panose="020B0604020202020204" pitchFamily="34" charset="0"/>
            </a:endParaRPr>
          </a:p>
          <a:p>
            <a:pPr>
              <a:lnSpc>
                <a:spcPct val="150000"/>
              </a:lnSpc>
              <a:spcBef>
                <a:spcPct val="0"/>
              </a:spcBef>
              <a:buNone/>
            </a:pPr>
            <a:endParaRPr lang="de-DE" altLang="de-DE" sz="1600" dirty="0">
              <a:latin typeface="Arial" panose="020B0604020202020204" pitchFamily="34" charset="0"/>
              <a:cs typeface="Arial" panose="020B0604020202020204" pitchFamily="34" charset="0"/>
            </a:endParaRPr>
          </a:p>
          <a:p>
            <a:pPr>
              <a:spcBef>
                <a:spcPct val="0"/>
              </a:spcBef>
              <a:buNone/>
            </a:pPr>
            <a:endParaRPr lang="de-DE" altLang="de-DE" sz="1600" b="1" dirty="0">
              <a:latin typeface="Arial" panose="020B0604020202020204" pitchFamily="34" charset="0"/>
              <a:cs typeface="Arial" panose="020B0604020202020204" pitchFamily="34" charset="0"/>
            </a:endParaRPr>
          </a:p>
        </p:txBody>
      </p:sp>
      <p:graphicFrame>
        <p:nvGraphicFramePr>
          <p:cNvPr id="13" name="Group 4"/>
          <p:cNvGraphicFramePr>
            <a:graphicFrameLocks noGrp="1"/>
          </p:cNvGraphicFramePr>
          <p:nvPr>
            <p:extLst>
              <p:ext uri="{D42A27DB-BD31-4B8C-83A1-F6EECF244321}">
                <p14:modId xmlns:p14="http://schemas.microsoft.com/office/powerpoint/2010/main" val="1701524743"/>
              </p:ext>
            </p:extLst>
          </p:nvPr>
        </p:nvGraphicFramePr>
        <p:xfrm>
          <a:off x="446197" y="3302764"/>
          <a:ext cx="8350092" cy="2926164"/>
        </p:xfrm>
        <a:graphic>
          <a:graphicData uri="http://schemas.openxmlformats.org/drawingml/2006/table">
            <a:tbl>
              <a:tblPr/>
              <a:tblGrid>
                <a:gridCol w="434387">
                  <a:extLst>
                    <a:ext uri="{9D8B030D-6E8A-4147-A177-3AD203B41FA5}">
                      <a16:colId xmlns="" xmlns:a16="http://schemas.microsoft.com/office/drawing/2014/main" val="20000"/>
                    </a:ext>
                  </a:extLst>
                </a:gridCol>
                <a:gridCol w="3234216">
                  <a:extLst>
                    <a:ext uri="{9D8B030D-6E8A-4147-A177-3AD203B41FA5}">
                      <a16:colId xmlns="" xmlns:a16="http://schemas.microsoft.com/office/drawing/2014/main" val="20001"/>
                    </a:ext>
                  </a:extLst>
                </a:gridCol>
                <a:gridCol w="1376083">
                  <a:extLst>
                    <a:ext uri="{9D8B030D-6E8A-4147-A177-3AD203B41FA5}">
                      <a16:colId xmlns="" xmlns:a16="http://schemas.microsoft.com/office/drawing/2014/main" val="20002"/>
                    </a:ext>
                  </a:extLst>
                </a:gridCol>
                <a:gridCol w="1253686">
                  <a:extLst>
                    <a:ext uri="{9D8B030D-6E8A-4147-A177-3AD203B41FA5}">
                      <a16:colId xmlns="" xmlns:a16="http://schemas.microsoft.com/office/drawing/2014/main" val="20003"/>
                    </a:ext>
                  </a:extLst>
                </a:gridCol>
                <a:gridCol w="997825">
                  <a:extLst>
                    <a:ext uri="{9D8B030D-6E8A-4147-A177-3AD203B41FA5}">
                      <a16:colId xmlns="" xmlns:a16="http://schemas.microsoft.com/office/drawing/2014/main" val="20004"/>
                    </a:ext>
                  </a:extLst>
                </a:gridCol>
                <a:gridCol w="1053895">
                  <a:extLst>
                    <a:ext uri="{9D8B030D-6E8A-4147-A177-3AD203B41FA5}">
                      <a16:colId xmlns="" xmlns:a16="http://schemas.microsoft.com/office/drawing/2014/main" val="20005"/>
                    </a:ext>
                  </a:extLst>
                </a:gridCol>
              </a:tblGrid>
              <a:tr h="5487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DNA-Sequenz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1000" b="0" dirty="0" smtClean="0">
                          <a:latin typeface="Arial" panose="020B0604020202020204" pitchFamily="34" charset="0"/>
                          <a:cs typeface="Arial" panose="020B0604020202020204" pitchFamily="34" charset="0"/>
                        </a:rPr>
                        <a:t>´</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=&gt;  </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1000" b="0" dirty="0" smtClean="0">
                          <a:latin typeface="Arial" panose="020B0604020202020204" pitchFamily="34" charset="0"/>
                          <a:cs typeface="Arial" panose="020B0604020202020204" pitchFamily="34" charset="0"/>
                        </a:rPr>
                        <a:t>´</a:t>
                      </a:r>
                      <a:endPar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Palindromartige</a:t>
                      </a:r>
                      <a:endPar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Erkennungs-sequenz</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1000" b="0" dirty="0" smtClean="0">
                          <a:latin typeface="Arial" panose="020B0604020202020204" pitchFamily="34" charset="0"/>
                          <a:cs typeface="Arial" panose="020B0604020202020204" pitchFamily="34" charset="0"/>
                        </a:rPr>
                        <a:t>´</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=&gt;  </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1000" b="0" dirty="0" smtClean="0">
                          <a:latin typeface="Arial" panose="020B0604020202020204" pitchFamily="34" charset="0"/>
                          <a:cs typeface="Arial" panose="020B0604020202020204" pitchFamily="34" charset="0"/>
                        </a:rPr>
                        <a:t>´</a:t>
                      </a:r>
                      <a:endPar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de-DE" sz="100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klebrige </a:t>
                      </a: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oder stumpfe Enden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10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sticky</a:t>
                      </a: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end/</a:t>
                      </a:r>
                      <a:endPar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blunt</a:t>
                      </a: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end)</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Überhang</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0" i="0" u="none" strike="noStrike" cap="none" normalizeH="0" baseline="0" dirty="0" err="1" smtClean="0">
                          <a:ln>
                            <a:noFill/>
                          </a:ln>
                          <a:solidFill>
                            <a:schemeClr val="tx1"/>
                          </a:solidFill>
                          <a:effectLst/>
                          <a:latin typeface="Arial" panose="020B0604020202020204" pitchFamily="34" charset="0"/>
                          <a:cs typeface="Arial" panose="020B0604020202020204" pitchFamily="34" charset="0"/>
                        </a:rPr>
                        <a:t>overhang</a:t>
                      </a:r>
                      <a:endPar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1000" b="0" dirty="0" smtClean="0">
                          <a:latin typeface="Arial" panose="020B0604020202020204" pitchFamily="34" charset="0"/>
                          <a:cs typeface="Arial" panose="020B0604020202020204" pitchFamily="34" charset="0"/>
                        </a:rPr>
                        <a:t>´</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oder </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1000" b="0" dirty="0" smtClean="0">
                          <a:latin typeface="Arial" panose="020B0604020202020204" pitchFamily="34" charset="0"/>
                          <a:cs typeface="Arial" panose="020B0604020202020204" pitchFamily="34" charset="0"/>
                        </a:rPr>
                        <a:t>´</a:t>
                      </a:r>
                      <a:r>
                        <a:rPr kumimoji="0" lang="de-DE" sz="10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endPar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Enzymname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1570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u="none" dirty="0">
                          <a:latin typeface="Arial" panose="020B0604020202020204" pitchFamily="34" charset="0"/>
                          <a:cs typeface="Arial" panose="020B0604020202020204" pitchFamily="34" charset="0"/>
                        </a:rPr>
                        <a:t>ACAGCATAGG*GATCCA</a:t>
                      </a:r>
                      <a:r>
                        <a:rPr lang="de-DE" altLang="de-DE" sz="1400" b="1" dirty="0">
                          <a:latin typeface="Arial" panose="020B0604020202020204" pitchFamily="34" charset="0"/>
                          <a:cs typeface="Arial" panose="020B0604020202020204" pitchFamily="34" charset="0"/>
                        </a:rPr>
                        <a:t>CAGTTAG</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bg1"/>
                          </a:solidFill>
                          <a:latin typeface="Arial" panose="020B0604020202020204" pitchFamily="34" charset="0"/>
                          <a:ea typeface="+mn-ea"/>
                          <a:cs typeface="Arial" panose="020B0604020202020204" pitchFamily="34" charset="0"/>
                        </a:rPr>
                        <a:t>GGATCC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BamHI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810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GGTGCG</a:t>
                      </a:r>
                      <a:r>
                        <a:rPr lang="de-DE" altLang="de-DE" sz="1400" b="1" u="none" dirty="0">
                          <a:latin typeface="Arial" panose="020B0604020202020204" pitchFamily="34" charset="0"/>
                          <a:cs typeface="Arial" panose="020B0604020202020204" pitchFamily="34" charset="0"/>
                        </a:rPr>
                        <a:t>GGTAC*CAT</a:t>
                      </a:r>
                      <a:r>
                        <a:rPr lang="de-DE" altLang="de-DE" sz="1400" b="1" dirty="0">
                          <a:latin typeface="Arial" panose="020B0604020202020204" pitchFamily="34" charset="0"/>
                          <a:cs typeface="Arial" panose="020B0604020202020204" pitchFamily="34" charset="0"/>
                        </a:rPr>
                        <a:t>AGACGACGT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bg1"/>
                          </a:solidFill>
                          <a:latin typeface="Arial" panose="020B0604020202020204" pitchFamily="34" charset="0"/>
                          <a:ea typeface="+mn-ea"/>
                          <a:cs typeface="Arial" panose="020B0604020202020204" pitchFamily="34" charset="0"/>
                        </a:rPr>
                        <a:t>GGTACC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KpnI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810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3</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ACCT</a:t>
                      </a:r>
                      <a:r>
                        <a:rPr lang="de-DE" altLang="de-DE" sz="1400" b="1" u="none" dirty="0">
                          <a:latin typeface="Arial" panose="020B0604020202020204" pitchFamily="34" charset="0"/>
                          <a:cs typeface="Arial" panose="020B0604020202020204" pitchFamily="34" charset="0"/>
                        </a:rPr>
                        <a:t>CCC*GGGAGAC</a:t>
                      </a:r>
                      <a:r>
                        <a:rPr lang="de-DE" altLang="de-DE" sz="1400" b="1" dirty="0">
                          <a:latin typeface="Arial" panose="020B0604020202020204" pitchFamily="34" charset="0"/>
                          <a:cs typeface="Arial" panose="020B0604020202020204" pitchFamily="34" charset="0"/>
                        </a:rPr>
                        <a:t>AGATGACAG</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bg1"/>
                          </a:solidFill>
                          <a:latin typeface="Arial" panose="020B0604020202020204" pitchFamily="34" charset="0"/>
                          <a:ea typeface="+mn-ea"/>
                          <a:cs typeface="Arial" panose="020B0604020202020204" pitchFamily="34" charset="0"/>
                        </a:rPr>
                        <a:t>CCCGGG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stumpf</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SmaI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6688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4</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AGATCGGTGACGA</a:t>
                      </a:r>
                      <a:r>
                        <a:rPr lang="de-DE" altLang="de-DE" sz="1400" b="1" u="none" dirty="0">
                          <a:latin typeface="Arial" panose="020B0604020202020204" pitchFamily="34" charset="0"/>
                          <a:cs typeface="Arial" panose="020B0604020202020204" pitchFamily="34" charset="0"/>
                        </a:rPr>
                        <a:t>G*AATTC</a:t>
                      </a:r>
                      <a:r>
                        <a:rPr lang="de-DE" altLang="de-DE" sz="1400" b="1" dirty="0">
                          <a:latin typeface="Arial" panose="020B0604020202020204" pitchFamily="34" charset="0"/>
                          <a:cs typeface="Arial" panose="020B0604020202020204" pitchFamily="34" charset="0"/>
                        </a:rPr>
                        <a:t>AACT</a:t>
                      </a: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bg1"/>
                          </a:solidFill>
                          <a:latin typeface="Arial" panose="020B0604020202020204" pitchFamily="34" charset="0"/>
                          <a:ea typeface="+mn-ea"/>
                          <a:cs typeface="Arial" panose="020B0604020202020204" pitchFamily="34" charset="0"/>
                        </a:rPr>
                        <a:t>GAATTC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EcoRI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810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5</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lang="de-DE" altLang="de-DE" sz="1400" b="1" dirty="0">
                          <a:latin typeface="Arial" panose="020B0604020202020204" pitchFamily="34" charset="0"/>
                          <a:cs typeface="Arial" panose="020B0604020202020204" pitchFamily="34" charset="0"/>
                        </a:rPr>
                        <a:t>GC</a:t>
                      </a:r>
                      <a:r>
                        <a:rPr lang="de-DE" altLang="de-DE" sz="1400" b="1" u="none" dirty="0">
                          <a:latin typeface="Arial" panose="020B0604020202020204" pitchFamily="34" charset="0"/>
                          <a:cs typeface="Arial" panose="020B0604020202020204" pitchFamily="34" charset="0"/>
                        </a:rPr>
                        <a:t>ACT*CTAGA</a:t>
                      </a:r>
                      <a:r>
                        <a:rPr lang="de-DE" altLang="de-DE" sz="1400" b="1" dirty="0">
                          <a:latin typeface="Arial" panose="020B0604020202020204" pitchFamily="34" charset="0"/>
                          <a:cs typeface="Arial" panose="020B0604020202020204" pitchFamily="34" charset="0"/>
                        </a:rPr>
                        <a:t>CAGATTAGATAGT</a:t>
                      </a:r>
                      <a:endParaRPr lang="de-DE" sz="1400" b="1" dirty="0">
                        <a:latin typeface="Arial" panose="020B0604020202020204" pitchFamily="34" charset="0"/>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sz="1400" b="1" kern="1200" dirty="0">
                          <a:solidFill>
                            <a:schemeClr val="bg1"/>
                          </a:solidFill>
                          <a:latin typeface="Arial" panose="020B0604020202020204" pitchFamily="34" charset="0"/>
                          <a:ea typeface="+mn-ea"/>
                          <a:cs typeface="Arial" panose="020B0604020202020204" pitchFamily="34" charset="0"/>
                        </a:rPr>
                        <a:t>TCTAGA</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XbaI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3073593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8</a:t>
            </a:fld>
            <a:endParaRPr lang="de-DE" dirty="0"/>
          </a:p>
        </p:txBody>
      </p:sp>
      <p:sp>
        <p:nvSpPr>
          <p:cNvPr id="8" name="Textfeld 7"/>
          <p:cNvSpPr txBox="1"/>
          <p:nvPr/>
        </p:nvSpPr>
        <p:spPr>
          <a:xfrm>
            <a:off x="395536" y="551607"/>
            <a:ext cx="1794658"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a:t>
            </a:r>
            <a:r>
              <a:rPr lang="de-DE" dirty="0" smtClean="0"/>
              <a:t>6, Stern 1</a:t>
            </a:r>
            <a:endParaRPr lang="de-DE" dirty="0"/>
          </a:p>
        </p:txBody>
      </p:sp>
      <p:sp>
        <p:nvSpPr>
          <p:cNvPr id="25" name="Rechteck 6"/>
          <p:cNvSpPr>
            <a:spLocks noChangeArrowheads="1"/>
          </p:cNvSpPr>
          <p:nvPr/>
        </p:nvSpPr>
        <p:spPr bwMode="auto">
          <a:xfrm>
            <a:off x="315571" y="1079500"/>
            <a:ext cx="8473420" cy="2069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1600" b="1" dirty="0">
                <a:latin typeface="Arial" panose="020B0604020202020204" pitchFamily="34" charset="0"/>
                <a:cs typeface="Arial" panose="020B0604020202020204" pitchFamily="34" charset="0"/>
              </a:rPr>
              <a:t>Die Vielfältigkeit der Restriktionsenzyme </a:t>
            </a:r>
          </a:p>
          <a:p>
            <a:pPr>
              <a:spcBef>
                <a:spcPct val="0"/>
              </a:spcBef>
              <a:buNone/>
            </a:pPr>
            <a:endParaRPr lang="de-DE" altLang="de-DE" sz="800" b="1" dirty="0">
              <a:latin typeface="Arial" panose="020B0604020202020204" pitchFamily="34" charset="0"/>
              <a:cs typeface="Arial" panose="020B0604020202020204" pitchFamily="34" charset="0"/>
            </a:endParaRPr>
          </a:p>
          <a:p>
            <a:pPr>
              <a:spcBef>
                <a:spcPct val="0"/>
              </a:spcBef>
              <a:buNone/>
            </a:pPr>
            <a:r>
              <a:rPr lang="de-DE" altLang="de-DE" sz="1400" dirty="0">
                <a:latin typeface="Arial" panose="020B0604020202020204" pitchFamily="34" charset="0"/>
                <a:cs typeface="Arial" panose="020B0604020202020204" pitchFamily="34" charset="0"/>
              </a:rPr>
              <a:t>Vervollständigen Sie die Tabelle mit Hilfe des Katalogs.</a:t>
            </a:r>
          </a:p>
          <a:p>
            <a:pPr>
              <a:spcBef>
                <a:spcPct val="0"/>
              </a:spcBef>
              <a:buNone/>
            </a:pPr>
            <a:endParaRPr lang="de-DE" altLang="de-DE" sz="1400" dirty="0">
              <a:latin typeface="+mn-lt"/>
              <a:cs typeface="Calibri" panose="020F0502020204030204" pitchFamily="34" charset="0"/>
            </a:endParaRPr>
          </a:p>
          <a:p>
            <a:pPr>
              <a:spcBef>
                <a:spcPct val="0"/>
              </a:spcBef>
              <a:buNone/>
            </a:pPr>
            <a:endParaRPr lang="de-DE" altLang="de-DE" sz="1400" dirty="0">
              <a:latin typeface="+mn-lt"/>
              <a:cs typeface="Calibri" panose="020F0502020204030204" pitchFamily="34" charset="0"/>
            </a:endParaRPr>
          </a:p>
          <a:p>
            <a:pPr>
              <a:spcBef>
                <a:spcPct val="0"/>
              </a:spcBef>
              <a:buNone/>
            </a:pPr>
            <a:endParaRPr lang="de-DE" altLang="de-DE" sz="1000" b="1" dirty="0">
              <a:latin typeface="+mn-lt"/>
              <a:cs typeface="Calibri" panose="020F0502020204030204" pitchFamily="34" charset="0"/>
            </a:endParaRPr>
          </a:p>
          <a:p>
            <a:pPr>
              <a:spcBef>
                <a:spcPct val="0"/>
              </a:spcBef>
              <a:buNone/>
            </a:pPr>
            <a:endParaRPr lang="de-DE" altLang="de-DE" sz="1000" b="1" dirty="0">
              <a:latin typeface="+mn-lt"/>
              <a:cs typeface="Calibri" panose="020F0502020204030204" pitchFamily="34" charset="0"/>
            </a:endParaRPr>
          </a:p>
          <a:p>
            <a:pPr>
              <a:lnSpc>
                <a:spcPct val="150000"/>
              </a:lnSpc>
              <a:spcBef>
                <a:spcPct val="0"/>
              </a:spcBef>
              <a:buNone/>
            </a:pPr>
            <a:endParaRPr lang="de-DE" altLang="de-DE" sz="1600" dirty="0">
              <a:latin typeface="Calibri" pitchFamily="34" charset="0"/>
            </a:endParaRPr>
          </a:p>
          <a:p>
            <a:pPr>
              <a:spcBef>
                <a:spcPct val="0"/>
              </a:spcBef>
              <a:buNone/>
            </a:pPr>
            <a:endParaRPr lang="de-DE" altLang="de-DE" sz="1600" b="1" dirty="0">
              <a:latin typeface="+mn-lt"/>
              <a:cs typeface="Calibri" panose="020F0502020204030204" pitchFamily="34" charset="0"/>
            </a:endParaRPr>
          </a:p>
        </p:txBody>
      </p:sp>
      <p:graphicFrame>
        <p:nvGraphicFramePr>
          <p:cNvPr id="13" name="Group 4"/>
          <p:cNvGraphicFramePr>
            <a:graphicFrameLocks noGrp="1"/>
          </p:cNvGraphicFramePr>
          <p:nvPr>
            <p:extLst>
              <p:ext uri="{D42A27DB-BD31-4B8C-83A1-F6EECF244321}">
                <p14:modId xmlns:p14="http://schemas.microsoft.com/office/powerpoint/2010/main" val="3658715865"/>
              </p:ext>
            </p:extLst>
          </p:nvPr>
        </p:nvGraphicFramePr>
        <p:xfrm>
          <a:off x="395536" y="1844824"/>
          <a:ext cx="8405862" cy="4113831"/>
        </p:xfrm>
        <a:graphic>
          <a:graphicData uri="http://schemas.openxmlformats.org/drawingml/2006/table">
            <a:tbl>
              <a:tblPr/>
              <a:tblGrid>
                <a:gridCol w="768972">
                  <a:extLst>
                    <a:ext uri="{9D8B030D-6E8A-4147-A177-3AD203B41FA5}">
                      <a16:colId xmlns="" xmlns:a16="http://schemas.microsoft.com/office/drawing/2014/main" val="20000"/>
                    </a:ext>
                  </a:extLst>
                </a:gridCol>
                <a:gridCol w="1319260">
                  <a:extLst>
                    <a:ext uri="{9D8B030D-6E8A-4147-A177-3AD203B41FA5}">
                      <a16:colId xmlns="" xmlns:a16="http://schemas.microsoft.com/office/drawing/2014/main" val="20001"/>
                    </a:ext>
                  </a:extLst>
                </a:gridCol>
                <a:gridCol w="2392622">
                  <a:extLst>
                    <a:ext uri="{9D8B030D-6E8A-4147-A177-3AD203B41FA5}">
                      <a16:colId xmlns="" xmlns:a16="http://schemas.microsoft.com/office/drawing/2014/main" val="20002"/>
                    </a:ext>
                  </a:extLst>
                </a:gridCol>
                <a:gridCol w="1113565">
                  <a:extLst>
                    <a:ext uri="{9D8B030D-6E8A-4147-A177-3AD203B41FA5}">
                      <a16:colId xmlns="" xmlns:a16="http://schemas.microsoft.com/office/drawing/2014/main" val="20003"/>
                    </a:ext>
                  </a:extLst>
                </a:gridCol>
                <a:gridCol w="886301">
                  <a:extLst>
                    <a:ext uri="{9D8B030D-6E8A-4147-A177-3AD203B41FA5}">
                      <a16:colId xmlns="" xmlns:a16="http://schemas.microsoft.com/office/drawing/2014/main" val="20004"/>
                    </a:ext>
                  </a:extLst>
                </a:gridCol>
                <a:gridCol w="936104">
                  <a:extLst>
                    <a:ext uri="{9D8B030D-6E8A-4147-A177-3AD203B41FA5}">
                      <a16:colId xmlns="" xmlns:a16="http://schemas.microsoft.com/office/drawing/2014/main" val="20005"/>
                    </a:ext>
                  </a:extLst>
                </a:gridCol>
                <a:gridCol w="989038">
                  <a:extLst>
                    <a:ext uri="{9D8B030D-6E8A-4147-A177-3AD203B41FA5}">
                      <a16:colId xmlns="" xmlns:a16="http://schemas.microsoft.com/office/drawing/2014/main" val="20006"/>
                    </a:ext>
                  </a:extLst>
                </a:gridCol>
              </a:tblGrid>
              <a:tr h="5487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Name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des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RE</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Erkennungs-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Sequenz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900" dirty="0" smtClean="0">
                          <a:latin typeface="Arial" panose="020B0604020202020204" pitchFamily="34" charset="0"/>
                          <a:cs typeface="Arial" panose="020B0604020202020204" pitchFamily="34" charset="0"/>
                        </a:rPr>
                        <a:t>´</a:t>
                      </a: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=&gt;  </a:t>
                      </a: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900" dirty="0" smtClean="0">
                          <a:latin typeface="Arial" panose="020B0604020202020204" pitchFamily="34" charset="0"/>
                          <a:cs typeface="Arial" panose="020B0604020202020204" pitchFamily="34" charset="0"/>
                        </a:rPr>
                        <a:t>´</a:t>
                      </a:r>
                      <a:endPar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source</a:t>
                      </a: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(Quelle, Ursprung des Enzyms, ursprüngliche Bakterienart)</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klebrige </a:t>
                      </a: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oder stumpfe Enden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sticky</a:t>
                      </a: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end/</a:t>
                      </a:r>
                      <a:endPar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blunt</a:t>
                      </a: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end)</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Überhang/ </a:t>
                      </a:r>
                      <a:r>
                        <a:rPr kumimoji="0" lang="de-DE"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overhang</a:t>
                      </a:r>
                      <a:endPar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5</a:t>
                      </a:r>
                      <a:r>
                        <a:rPr lang="de-DE" sz="900" dirty="0" smtClean="0">
                          <a:latin typeface="Arial" panose="020B0604020202020204" pitchFamily="34" charset="0"/>
                          <a:cs typeface="Arial" panose="020B0604020202020204" pitchFamily="34" charset="0"/>
                        </a:rPr>
                        <a:t>´</a:t>
                      </a: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 </a:t>
                      </a: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oder </a:t>
                      </a: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3</a:t>
                      </a:r>
                      <a:r>
                        <a:rPr lang="de-DE" sz="900" dirty="0" smtClean="0">
                          <a:latin typeface="Arial" panose="020B0604020202020204" pitchFamily="34" charset="0"/>
                          <a:cs typeface="Arial" panose="020B0604020202020204" pitchFamily="34" charset="0"/>
                        </a:rPr>
                        <a:t>´</a:t>
                      </a: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a:t>
                      </a:r>
                      <a:endPar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optimale </a:t>
                      </a: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Inkubations- Temperatur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in °C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Hitze-Denaturierung </a:t>
                      </a:r>
                      <a:endPar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heat</a:t>
                      </a: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de-DE" sz="9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inactivation</a:t>
                      </a:r>
                      <a:r>
                        <a:rPr kumimoji="0" lang="de-DE"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419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BamHI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400" b="1" dirty="0">
                          <a:solidFill>
                            <a:schemeClr val="bg1"/>
                          </a:solidFill>
                          <a:latin typeface="Arial" panose="020B0604020202020204" pitchFamily="34" charset="0"/>
                          <a:cs typeface="Arial" panose="020B0604020202020204" pitchFamily="34" charset="0"/>
                        </a:rPr>
                        <a:t>G / GATCC </a:t>
                      </a:r>
                      <a:endParaRPr kumimoji="0" lang="de-DE" sz="14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1" u="none" strike="noStrike" kern="1200" cap="none" normalizeH="0" baseline="0" dirty="0" err="1">
                          <a:ln>
                            <a:noFill/>
                          </a:ln>
                          <a:solidFill>
                            <a:schemeClr val="bg1"/>
                          </a:solidFill>
                          <a:effectLst/>
                          <a:latin typeface="Arial" panose="020B0604020202020204" pitchFamily="34" charset="0"/>
                          <a:ea typeface="+mn-ea"/>
                          <a:cs typeface="Arial" panose="020B0604020202020204" pitchFamily="34" charset="0"/>
                        </a:rPr>
                        <a:t>Bacillus</a:t>
                      </a:r>
                      <a:r>
                        <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 </a:t>
                      </a:r>
                      <a:r>
                        <a:rPr kumimoji="0" lang="de-DE" sz="1000" b="1" i="1" u="none" strike="noStrike" kern="1200" cap="none" normalizeH="0" baseline="0" dirty="0" err="1">
                          <a:ln>
                            <a:noFill/>
                          </a:ln>
                          <a:solidFill>
                            <a:schemeClr val="bg1"/>
                          </a:solidFill>
                          <a:effectLst/>
                          <a:latin typeface="Arial" panose="020B0604020202020204" pitchFamily="34" charset="0"/>
                          <a:ea typeface="+mn-ea"/>
                          <a:cs typeface="Arial" panose="020B0604020202020204" pitchFamily="34" charset="0"/>
                        </a:rPr>
                        <a:t>amyloliquefaciens</a:t>
                      </a:r>
                      <a:endPar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5`</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37°C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Nein</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EcoRI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400" b="1" dirty="0">
                          <a:solidFill>
                            <a:schemeClr val="bg1"/>
                          </a:solidFill>
                          <a:latin typeface="Arial" panose="020B0604020202020204" pitchFamily="34" charset="0"/>
                          <a:cs typeface="Arial" panose="020B0604020202020204" pitchFamily="34" charset="0"/>
                        </a:rPr>
                        <a:t>G / AATTC </a:t>
                      </a:r>
                      <a:endParaRPr kumimoji="0" lang="de-DE" sz="14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Escherichia coli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5`</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37°C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Ja, 65°C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HincII</a:t>
                      </a: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400" b="1" dirty="0">
                          <a:solidFill>
                            <a:schemeClr val="bg1"/>
                          </a:solidFill>
                          <a:latin typeface="Arial" panose="020B0604020202020204" pitchFamily="34" charset="0"/>
                          <a:cs typeface="Arial" panose="020B0604020202020204" pitchFamily="34" charset="0"/>
                        </a:rPr>
                        <a:t>GTY / RAC </a:t>
                      </a:r>
                      <a:endParaRPr kumimoji="0" lang="de-DE" sz="14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Haemophilus influenzae Rc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stumpf</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 -</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37°C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Ja, 65°C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HindIII</a:t>
                      </a: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400" b="1" dirty="0">
                          <a:solidFill>
                            <a:schemeClr val="bg1"/>
                          </a:solidFill>
                          <a:latin typeface="Arial" panose="020B0604020202020204" pitchFamily="34" charset="0"/>
                          <a:cs typeface="Arial" panose="020B0604020202020204" pitchFamily="34" charset="0"/>
                        </a:rPr>
                        <a:t>A / AGCTT </a:t>
                      </a:r>
                      <a:endParaRPr kumimoji="0" lang="de-DE" sz="14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Haemophilus influenzae Rd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37°C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Ja, 65°C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KpnI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400" b="1" dirty="0">
                          <a:solidFill>
                            <a:schemeClr val="bg1"/>
                          </a:solidFill>
                          <a:latin typeface="Arial" panose="020B0604020202020204" pitchFamily="34" charset="0"/>
                          <a:cs typeface="Arial" panose="020B0604020202020204" pitchFamily="34" charset="0"/>
                        </a:rPr>
                        <a:t>GGTAC / C </a:t>
                      </a:r>
                      <a:endParaRPr kumimoji="0" lang="de-DE" sz="14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Klebsiella pneumoniae</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37°C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Nein</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PstI</a:t>
                      </a:r>
                      <a:endPar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400" b="1" dirty="0">
                          <a:solidFill>
                            <a:schemeClr val="bg1"/>
                          </a:solidFill>
                          <a:latin typeface="Arial" panose="020B0604020202020204" pitchFamily="34" charset="0"/>
                          <a:cs typeface="Arial" panose="020B0604020202020204" pitchFamily="34" charset="0"/>
                        </a:rPr>
                        <a:t>CTGCA / G </a:t>
                      </a:r>
                      <a:endParaRPr kumimoji="0" lang="de-DE" sz="14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Providentia stuartii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37°C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Ja, 80°C</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38105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SmaI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400" b="1" dirty="0">
                          <a:solidFill>
                            <a:schemeClr val="bg1"/>
                          </a:solidFill>
                          <a:latin typeface="Arial" panose="020B0604020202020204" pitchFamily="34" charset="0"/>
                          <a:cs typeface="Arial" panose="020B0604020202020204" pitchFamily="34" charset="0"/>
                        </a:rPr>
                        <a:t>CCC / GGG </a:t>
                      </a:r>
                      <a:endParaRPr kumimoji="0" lang="de-DE" sz="14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Serratia marcescens</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stumpf</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 -</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25°C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Ja, 65°C</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4572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0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XbaI</a:t>
                      </a:r>
                    </a:p>
                  </a:txBody>
                  <a:tcPr marT="45727" marB="45727"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lang="de-DE" altLang="de-DE" sz="1400" b="1" dirty="0">
                          <a:solidFill>
                            <a:schemeClr val="bg1"/>
                          </a:solidFill>
                          <a:latin typeface="Arial" panose="020B0604020202020204" pitchFamily="34" charset="0"/>
                          <a:cs typeface="Arial" panose="020B0604020202020204" pitchFamily="34" charset="0"/>
                        </a:rPr>
                        <a:t>T / CTAGA </a:t>
                      </a:r>
                      <a:endParaRPr kumimoji="0" lang="de-DE" sz="14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1"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Xanthomonas badrii</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klebrig</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37°C</a:t>
                      </a:r>
                    </a:p>
                  </a:txBody>
                  <a:tcPr marT="45727" marB="4572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rPr>
                        <a:t>Ja, 65°C</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sz="1000" b="1" i="0" u="none" strike="noStrike" kern="1200" cap="none" normalizeH="0" baseline="0" dirty="0">
                        <a:ln>
                          <a:noFill/>
                        </a:ln>
                        <a:solidFill>
                          <a:schemeClr val="bg1"/>
                        </a:solidFill>
                        <a:effectLst/>
                        <a:latin typeface="Arial" panose="020B0604020202020204" pitchFamily="34" charset="0"/>
                        <a:ea typeface="+mn-ea"/>
                        <a:cs typeface="Arial" panose="020B0604020202020204" pitchFamily="34" charset="0"/>
                      </a:endParaRP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bl>
          </a:graphicData>
        </a:graphic>
      </p:graphicFrame>
      <p:sp>
        <p:nvSpPr>
          <p:cNvPr id="14" name="Textfeld 13"/>
          <p:cNvSpPr txBox="1"/>
          <p:nvPr/>
        </p:nvSpPr>
        <p:spPr>
          <a:xfrm>
            <a:off x="7849271" y="639969"/>
            <a:ext cx="119135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Arbeitsblatt</a:t>
            </a:r>
            <a:r>
              <a:rPr lang="de-DE" sz="1200" dirty="0"/>
              <a:t> 6-1</a:t>
            </a:r>
          </a:p>
        </p:txBody>
      </p:sp>
    </p:spTree>
    <p:extLst>
      <p:ext uri="{BB962C8B-B14F-4D97-AF65-F5344CB8AC3E}">
        <p14:creationId xmlns:p14="http://schemas.microsoft.com/office/powerpoint/2010/main" val="3257771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ieren 8"/>
          <p:cNvGrpSpPr/>
          <p:nvPr/>
        </p:nvGrpSpPr>
        <p:grpSpPr>
          <a:xfrm>
            <a:off x="323664" y="116632"/>
            <a:ext cx="8595953" cy="434975"/>
            <a:chOff x="323664" y="188640"/>
            <a:chExt cx="8595953" cy="434975"/>
          </a:xfrm>
        </p:grpSpPr>
        <p:sp>
          <p:nvSpPr>
            <p:cNvPr id="5" name="Textfeld 2"/>
            <p:cNvSpPr txBox="1">
              <a:spLocks noChangeArrowheads="1"/>
            </p:cNvSpPr>
            <p:nvPr/>
          </p:nvSpPr>
          <p:spPr bwMode="auto">
            <a:xfrm>
              <a:off x="323664" y="256312"/>
              <a:ext cx="4464360" cy="35101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nSpc>
                  <a:spcPts val="1200"/>
                </a:lnSpc>
                <a:spcAft>
                  <a:spcPts val="0"/>
                </a:spcAft>
              </a:pPr>
              <a:r>
                <a:rPr lang="de-DE" sz="1000" dirty="0">
                  <a:effectLst/>
                  <a:latin typeface="Univers 47 CondensedLight"/>
                  <a:ea typeface="Times New Roman"/>
                  <a:cs typeface="Times New Roman"/>
                </a:rPr>
                <a:t>Landesinstitut für Schulentwicklung</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696" y="188640"/>
              <a:ext cx="504921" cy="434975"/>
            </a:xfrm>
            <a:prstGeom prst="rect">
              <a:avLst/>
            </a:prstGeom>
          </p:spPr>
        </p:pic>
        <p:cxnSp>
          <p:nvCxnSpPr>
            <p:cNvPr id="7" name="Gerade Verbindung 6"/>
            <p:cNvCxnSpPr/>
            <p:nvPr/>
          </p:nvCxnSpPr>
          <p:spPr>
            <a:xfrm flipH="1">
              <a:off x="395536" y="527490"/>
              <a:ext cx="7976191" cy="0"/>
            </a:xfrm>
            <a:prstGeom prst="line">
              <a:avLst/>
            </a:prstGeom>
            <a:noFill/>
            <a:ln w="6350" cap="flat" cmpd="sng" algn="ctr">
              <a:solidFill>
                <a:sysClr val="window" lastClr="FFFFFF">
                  <a:lumMod val="65000"/>
                </a:sysClr>
              </a:solidFill>
              <a:prstDash val="solid"/>
            </a:ln>
            <a:effectLst/>
          </p:spPr>
        </p:cxnSp>
      </p:grpSp>
      <p:sp>
        <p:nvSpPr>
          <p:cNvPr id="10" name="Foliennummernplatzhalter 9"/>
          <p:cNvSpPr>
            <a:spLocks noGrp="1"/>
          </p:cNvSpPr>
          <p:nvPr>
            <p:ph type="sldNum" sz="quarter" idx="12"/>
          </p:nvPr>
        </p:nvSpPr>
        <p:spPr/>
        <p:txBody>
          <a:bodyPr/>
          <a:lstStyle/>
          <a:p>
            <a:fld id="{8C39D13F-36DC-4747-A446-3AB8D0427638}" type="slidenum">
              <a:rPr lang="de-DE" smtClean="0"/>
              <a:t>9</a:t>
            </a:fld>
            <a:endParaRPr lang="de-DE" dirty="0"/>
          </a:p>
        </p:txBody>
      </p:sp>
      <p:sp>
        <p:nvSpPr>
          <p:cNvPr id="8" name="Textfeld 7"/>
          <p:cNvSpPr txBox="1"/>
          <p:nvPr/>
        </p:nvSpPr>
        <p:spPr>
          <a:xfrm>
            <a:off x="395536" y="551607"/>
            <a:ext cx="1016497" cy="369332"/>
          </a:xfrm>
          <a:prstGeom prst="rect">
            <a:avLst/>
          </a:prstGeom>
          <a:solidFill>
            <a:schemeClr val="bg1"/>
          </a:solidFill>
          <a:ln>
            <a:solidFill>
              <a:schemeClr val="tx1">
                <a:lumMod val="75000"/>
                <a:lumOff val="25000"/>
              </a:schemeClr>
            </a:solidFill>
          </a:ln>
          <a:effectLst>
            <a:outerShdw blurRad="50800" dist="38100" dir="2700000" algn="tl" rotWithShape="0">
              <a:prstClr val="black">
                <a:alpha val="40000"/>
              </a:prstClr>
            </a:outerShdw>
          </a:effectLst>
        </p:spPr>
        <p:txBody>
          <a:bodyPr wrap="none" rtlCol="0">
            <a:spAutoFit/>
          </a:bodyPr>
          <a:lstStyle/>
          <a:p>
            <a:r>
              <a:rPr lang="de-DE" dirty="0"/>
              <a:t>Station 6</a:t>
            </a:r>
          </a:p>
        </p:txBody>
      </p:sp>
      <p:sp>
        <p:nvSpPr>
          <p:cNvPr id="20" name="Textfeld 19"/>
          <p:cNvSpPr txBox="1"/>
          <p:nvPr/>
        </p:nvSpPr>
        <p:spPr>
          <a:xfrm>
            <a:off x="7849271" y="639969"/>
            <a:ext cx="1158907" cy="276999"/>
          </a:xfrm>
          <a:prstGeom prst="rect">
            <a:avLst/>
          </a:prstGeom>
          <a:noFill/>
        </p:spPr>
        <p:txBody>
          <a:bodyPr wrap="none" rtlCol="0">
            <a:spAutoFit/>
          </a:bodyPr>
          <a:lstStyle/>
          <a:p>
            <a:r>
              <a:rPr lang="de-DE" sz="1200" dirty="0"/>
              <a:t>Arbeitsblatt 6-2</a:t>
            </a:r>
          </a:p>
        </p:txBody>
      </p:sp>
      <p:sp>
        <p:nvSpPr>
          <p:cNvPr id="25" name="Rechteck 6"/>
          <p:cNvSpPr>
            <a:spLocks noChangeArrowheads="1"/>
          </p:cNvSpPr>
          <p:nvPr/>
        </p:nvSpPr>
        <p:spPr bwMode="auto">
          <a:xfrm>
            <a:off x="446197" y="1079500"/>
            <a:ext cx="8473420" cy="624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None/>
            </a:pPr>
            <a:r>
              <a:rPr lang="de-DE" altLang="de-DE" sz="1600" b="1" dirty="0">
                <a:latin typeface="Arial" panose="020B0604020202020204" pitchFamily="34" charset="0"/>
                <a:cs typeface="Arial" panose="020B0604020202020204" pitchFamily="34" charset="0"/>
              </a:rPr>
              <a:t>Die Vielfältigkeit der Restriktionsenzyme </a:t>
            </a:r>
          </a:p>
          <a:p>
            <a:pPr>
              <a:spcBef>
                <a:spcPct val="0"/>
              </a:spcBef>
              <a:buNone/>
            </a:pPr>
            <a:endParaRPr lang="de-DE" altLang="de-DE" sz="800" b="1" dirty="0">
              <a:latin typeface="Arial" panose="020B0604020202020204" pitchFamily="34" charset="0"/>
              <a:cs typeface="Arial" panose="020B0604020202020204" pitchFamily="34" charset="0"/>
            </a:endParaRPr>
          </a:p>
          <a:p>
            <a:pPr>
              <a:spcBef>
                <a:spcPct val="0"/>
              </a:spcBef>
              <a:buNone/>
            </a:pPr>
            <a:endParaRPr lang="de-DE" altLang="de-DE" sz="1400" dirty="0">
              <a:latin typeface="Arial" panose="020B0604020202020204" pitchFamily="34" charset="0"/>
              <a:cs typeface="Arial" panose="020B0604020202020204" pitchFamily="34" charset="0"/>
            </a:endParaRPr>
          </a:p>
          <a:p>
            <a:pPr>
              <a:spcBef>
                <a:spcPct val="0"/>
              </a:spcBef>
              <a:buNone/>
            </a:pPr>
            <a:r>
              <a:rPr lang="de-DE" altLang="de-DE" sz="1400" b="1" dirty="0">
                <a:latin typeface="Arial" panose="020B0604020202020204" pitchFamily="34" charset="0"/>
                <a:cs typeface="Arial" panose="020B0604020202020204" pitchFamily="34" charset="0"/>
              </a:rPr>
              <a:t>Zusammenfassung:  REs …</a:t>
            </a:r>
          </a:p>
          <a:p>
            <a:pPr>
              <a:spcBef>
                <a:spcPct val="0"/>
              </a:spcBef>
              <a:buNone/>
            </a:pPr>
            <a:endParaRPr lang="de-DE" altLang="de-DE" sz="1400"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	… </a:t>
            </a:r>
            <a:r>
              <a:rPr lang="de-DE" altLang="de-DE" sz="1400" b="1" dirty="0">
                <a:solidFill>
                  <a:schemeClr val="bg1"/>
                </a:solidFill>
                <a:latin typeface="Arial" panose="020B0604020202020204" pitchFamily="34" charset="0"/>
                <a:cs typeface="Arial" panose="020B0604020202020204" pitchFamily="34" charset="0"/>
              </a:rPr>
              <a:t>unterscheiden sich jeweils in ihren spezifischen Erkennungssequenzen.</a:t>
            </a: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	… </a:t>
            </a:r>
            <a:r>
              <a:rPr lang="de-DE" altLang="de-DE" sz="1400" b="1" dirty="0">
                <a:solidFill>
                  <a:schemeClr val="bg1"/>
                </a:solidFill>
                <a:latin typeface="Arial" panose="020B0604020202020204" pitchFamily="34" charset="0"/>
                <a:cs typeface="Arial" panose="020B0604020202020204" pitchFamily="34" charset="0"/>
              </a:rPr>
              <a:t>kommen ursprünglich immer nur in einer Bakterienart vor.</a:t>
            </a: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	… </a:t>
            </a:r>
            <a:r>
              <a:rPr lang="de-DE" altLang="de-DE" sz="1400" b="1" dirty="0">
                <a:solidFill>
                  <a:schemeClr val="bg1"/>
                </a:solidFill>
                <a:latin typeface="Arial" panose="020B0604020202020204" pitchFamily="34" charset="0"/>
                <a:cs typeface="Arial" panose="020B0604020202020204" pitchFamily="34" charset="0"/>
              </a:rPr>
              <a:t>bilden nach Durchtrennen des Zucker-Phosphat-Rückgrats stumpfe oder klebrige Enden.</a:t>
            </a: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	… </a:t>
            </a:r>
            <a:r>
              <a:rPr lang="de-DE" altLang="de-DE" sz="1400" b="1" dirty="0">
                <a:solidFill>
                  <a:schemeClr val="bg1"/>
                </a:solidFill>
                <a:latin typeface="Arial" panose="020B0604020202020204" pitchFamily="34" charset="0"/>
                <a:cs typeface="Arial" panose="020B0604020202020204" pitchFamily="34" charset="0"/>
              </a:rPr>
              <a:t>werden klebrige Enden gebildet, bestehen sind diese entweder aus einem 5- oder 3`-Überhang.</a:t>
            </a:r>
          </a:p>
          <a:p>
            <a:pPr>
              <a:lnSpc>
                <a:spcPct val="150000"/>
              </a:lnSpc>
              <a:spcBef>
                <a:spcPct val="0"/>
              </a:spcBef>
              <a:buNone/>
            </a:pPr>
            <a:endParaRPr lang="de-DE" altLang="de-DE" sz="1400" b="1" dirty="0">
              <a:solidFill>
                <a:schemeClr val="bg1"/>
              </a:solidFill>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	… </a:t>
            </a:r>
            <a:r>
              <a:rPr lang="de-DE" altLang="de-DE" sz="1400" b="1" dirty="0">
                <a:solidFill>
                  <a:schemeClr val="bg1"/>
                </a:solidFill>
                <a:latin typeface="Arial" panose="020B0604020202020204" pitchFamily="34" charset="0"/>
                <a:cs typeface="Arial" panose="020B0604020202020204" pitchFamily="34" charset="0"/>
              </a:rPr>
              <a:t>haben jeweils eine bestimmte, optimale Inkubationstemperatur.</a:t>
            </a: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	… </a:t>
            </a:r>
            <a:r>
              <a:rPr lang="de-DE" altLang="de-DE" sz="1400" b="1" dirty="0">
                <a:solidFill>
                  <a:schemeClr val="bg1"/>
                </a:solidFill>
                <a:latin typeface="Arial" panose="020B0604020202020204" pitchFamily="34" charset="0"/>
                <a:cs typeface="Arial" panose="020B0604020202020204" pitchFamily="34" charset="0"/>
              </a:rPr>
              <a:t>können durch Hitzebehandlung bei 60°C oder 80°C denaturiert und inaktiviert werden.</a:t>
            </a:r>
          </a:p>
          <a:p>
            <a:pPr>
              <a:lnSpc>
                <a:spcPct val="150000"/>
              </a:lnSpc>
              <a:spcBef>
                <a:spcPct val="0"/>
              </a:spcBef>
              <a:buNone/>
            </a:pPr>
            <a:endParaRPr lang="de-DE" altLang="de-DE" sz="1400" b="1" dirty="0">
              <a:latin typeface="Arial" panose="020B0604020202020204" pitchFamily="34" charset="0"/>
              <a:cs typeface="Arial" panose="020B0604020202020204" pitchFamily="34" charset="0"/>
            </a:endParaRPr>
          </a:p>
          <a:p>
            <a:pPr>
              <a:lnSpc>
                <a:spcPct val="150000"/>
              </a:lnSpc>
              <a:spcBef>
                <a:spcPct val="0"/>
              </a:spcBef>
              <a:buNone/>
            </a:pPr>
            <a:r>
              <a:rPr lang="de-DE" altLang="de-DE" sz="1400" b="1" dirty="0">
                <a:latin typeface="Arial" panose="020B0604020202020204" pitchFamily="34" charset="0"/>
                <a:cs typeface="Arial" panose="020B0604020202020204" pitchFamily="34" charset="0"/>
              </a:rPr>
              <a:t>	… </a:t>
            </a:r>
            <a:r>
              <a:rPr lang="de-DE" altLang="de-DE" sz="1400" b="1" dirty="0">
                <a:solidFill>
                  <a:schemeClr val="bg1"/>
                </a:solidFill>
                <a:latin typeface="Arial" panose="020B0604020202020204" pitchFamily="34" charset="0"/>
                <a:cs typeface="Arial" panose="020B0604020202020204" pitchFamily="34" charset="0"/>
              </a:rPr>
              <a:t>sind nur selten nicht durch Hitzebehandlung </a:t>
            </a:r>
            <a:r>
              <a:rPr lang="de-DE" altLang="de-DE" sz="1400" b="1" dirty="0">
                <a:solidFill>
                  <a:schemeClr val="bg1"/>
                </a:solidFill>
                <a:latin typeface="+mn-lt"/>
                <a:cs typeface="Calibri" panose="020F0502020204030204" pitchFamily="34" charset="0"/>
              </a:rPr>
              <a:t>inaktivierbar.</a:t>
            </a:r>
          </a:p>
        </p:txBody>
      </p:sp>
    </p:spTree>
    <p:extLst>
      <p:ext uri="{BB962C8B-B14F-4D97-AF65-F5344CB8AC3E}">
        <p14:creationId xmlns:p14="http://schemas.microsoft.com/office/powerpoint/2010/main" val="38174890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1898</Words>
  <Application>Microsoft Office PowerPoint</Application>
  <PresentationFormat>Bildschirmpräsentation (4:3)</PresentationFormat>
  <Paragraphs>438</Paragraphs>
  <Slides>15</Slides>
  <Notes>0</Notes>
  <HiddenSlides>0</HiddenSlides>
  <MMClips>0</MMClips>
  <ScaleCrop>false</ScaleCrop>
  <HeadingPairs>
    <vt:vector size="4" baseType="variant">
      <vt:variant>
        <vt:lpstr>Design</vt:lpstr>
      </vt:variant>
      <vt:variant>
        <vt:i4>1</vt:i4>
      </vt:variant>
      <vt:variant>
        <vt:lpstr>Folientitel</vt:lpstr>
      </vt:variant>
      <vt:variant>
        <vt:i4>15</vt:i4>
      </vt:variant>
    </vt:vector>
  </HeadingPairs>
  <TitlesOfParts>
    <vt:vector size="16" baseType="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Hauke</dc:creator>
  <cp:lastModifiedBy>Barbian, Markus (LS)</cp:lastModifiedBy>
  <cp:revision>189</cp:revision>
  <cp:lastPrinted>2018-07-31T12:41:04Z</cp:lastPrinted>
  <dcterms:created xsi:type="dcterms:W3CDTF">2017-09-20T13:30:00Z</dcterms:created>
  <dcterms:modified xsi:type="dcterms:W3CDTF">2018-11-08T09:37:58Z</dcterms:modified>
</cp:coreProperties>
</file>